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Lst>
  <p:sldSz cy="5143500" cx="9144000"/>
  <p:notesSz cx="6858000" cy="9144000"/>
  <p:embeddedFontLst>
    <p:embeddedFont>
      <p:font typeface="Playfair Display"/>
      <p:regular r:id="rId250"/>
      <p:bold r:id="rId251"/>
      <p:italic r:id="rId252"/>
      <p:boldItalic r:id="rId253"/>
    </p:embeddedFont>
    <p:embeddedFont>
      <p:font typeface="Lato"/>
      <p:regular r:id="rId254"/>
      <p:bold r:id="rId255"/>
      <p:italic r:id="rId256"/>
      <p:boldItalic r:id="rId2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E87FA9-631E-4D0C-BD14-800604928478}">
  <a:tblStyle styleId="{D9E87FA9-631E-4D0C-BD14-80060492847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BDD6185-327F-498B-A85C-9D20D41D504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253" Type="http://schemas.openxmlformats.org/officeDocument/2006/relationships/font" Target="fonts/PlayfairDisplay-boldItalic.fntdata"/><Relationship Id="rId131" Type="http://schemas.openxmlformats.org/officeDocument/2006/relationships/slide" Target="slides/slide125.xml"/><Relationship Id="rId252" Type="http://schemas.openxmlformats.org/officeDocument/2006/relationships/font" Target="fonts/PlayfairDisplay-italic.fntdata"/><Relationship Id="rId130" Type="http://schemas.openxmlformats.org/officeDocument/2006/relationships/slide" Target="slides/slide124.xml"/><Relationship Id="rId251" Type="http://schemas.openxmlformats.org/officeDocument/2006/relationships/font" Target="fonts/PlayfairDisplay-bold.fntdata"/><Relationship Id="rId250" Type="http://schemas.openxmlformats.org/officeDocument/2006/relationships/font" Target="fonts/PlayfairDisplay-regular.fntdata"/><Relationship Id="rId136" Type="http://schemas.openxmlformats.org/officeDocument/2006/relationships/slide" Target="slides/slide130.xml"/><Relationship Id="rId257" Type="http://schemas.openxmlformats.org/officeDocument/2006/relationships/font" Target="fonts/Lato-boldItalic.fntdata"/><Relationship Id="rId135" Type="http://schemas.openxmlformats.org/officeDocument/2006/relationships/slide" Target="slides/slide129.xml"/><Relationship Id="rId256" Type="http://schemas.openxmlformats.org/officeDocument/2006/relationships/font" Target="fonts/Lato-italic.fntdata"/><Relationship Id="rId134" Type="http://schemas.openxmlformats.org/officeDocument/2006/relationships/slide" Target="slides/slide128.xml"/><Relationship Id="rId255" Type="http://schemas.openxmlformats.org/officeDocument/2006/relationships/font" Target="fonts/Lato-bold.fntdata"/><Relationship Id="rId133" Type="http://schemas.openxmlformats.org/officeDocument/2006/relationships/slide" Target="slides/slide127.xml"/><Relationship Id="rId254" Type="http://schemas.openxmlformats.org/officeDocument/2006/relationships/font" Target="fonts/Lato-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59fcf78a4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d59fcf78a4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ffd458ee0_0_9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7ffd458ee0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7ffd458ee0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7ffd458ee0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7ffd458ee0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7ffd458ee0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7ffd458ee0_0_5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7ffd458ee0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7ffd458ee0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7ffd458ee0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7ffd458ee0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7ffd458ee0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7ffd458ee0_0_6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7ffd458ee0_0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7ffd458ee0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g7ffd458ee0_0_6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7ffd458ee0_0_6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7ffd458ee0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7ffd458ee0_0_6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g7ffd458ee0_0_6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7ffd458ee0_0_6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7ffd458ee0_0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59fcf78a4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d59fcf78a4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d59fcf78a4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7ffd458ee0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7ffd458ee0_0_6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g7ffd458ee0_0_6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7ffd458ee0_0_6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7ffd458ee0_0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7ffd458ee0_0_6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7ffd458ee0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6b6c184051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6b6c18405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6b6c184051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g6b6c18405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6b6c184051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6b6c18405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6b6c184051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6b6c18405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6b6c184051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6b6c18405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6b6c184051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6b6c18405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6b6c184051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6b6c18405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59fcf78a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59fcf78a4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6b6c184051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6b6c184051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b6c184051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6b6c184051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6b6c184051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6b6c184051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6b6c184051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6b6c184051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6b6c184051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6b6c184051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6b6c184051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6b6c184051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6b6c184051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6b6c184051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6b6c184051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g6b6c184051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6b6c184051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6b6c184051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g6b6c184051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6b6c184051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g6b6c184051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g6b6c184051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6b6c18405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6b6c18405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59fcf78a4_0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d59fcf78a4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6b6c18405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6b6c18405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6b6c18405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6b6c18405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6b6c18405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6b6c18405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6b6c18405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6b6c18405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6b6c18405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6b6c18405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6b6c18405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6b6c18405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6b6c184051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6b6c184051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6b6c184051_0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g6b6c184051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6b6c184051_0_2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6b6c184051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6b6c184051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4" name="Google Shape;1234;g6b6c184051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g6b6c184051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59fcf78a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59fcf78a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6b6c184051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6b6c184051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6b6c184051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g6b6c184051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g6b6c184051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7ffd458ee0_0_9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7ffd458ee0_0_9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7ffd458ee0_0_9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6b6c184051_0_2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6b6c184051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6b6c184051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g6b6c184051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g6b6c184051_0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6b6c184051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g6b6c184051_0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g6b6c184051_0_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6b6c184051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6b6c184051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6b6c184051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6b6c184051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6b6c184051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6b6c184051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6b6c184051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6b6c184051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 name="Google Shape;1302;g6b6c184051_0_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59fcf78a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59fcf78a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6b6c184051_0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g6b6c184051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6b6c184051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6b6c184051_0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g6b6c184051_0_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6b6c184051_0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g6b6c184051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6b6c184051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6b6c184051_0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g6b6c184051_0_2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6b6c184051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6b6c184051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g6b6c184051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6b6c184051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g6b6c184051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6b6c184051_0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g6b6c184051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6b6c184051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6b6c184051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6b6c184051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6b6c184051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6b6c184051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g6b6c184051_0_3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g6b6c184051_0_3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59fcf78a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59fcf78a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6b6c184051_0_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g6b6c184051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6b6c184051_0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g6b6c184051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6b6c184051_0_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g6b6c184051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b6c184051_0_3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6b6c184051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6b6c184051_0_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g6b6c184051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6b6c184051_0_3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g6b6c184051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6b6c184051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g6b6c184051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6b6c184051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g6b6c184051_0_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g6b6c184051_0_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6b6c184051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6b6c184051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6b6c184051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1" name="Google Shape;1431;g6b6c184051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i="0" lang="en" sz="1200">
                <a:solidFill>
                  <a:schemeClr val="dk1"/>
                </a:solidFill>
                <a:latin typeface="Calibri"/>
                <a:ea typeface="Calibri"/>
                <a:cs typeface="Calibri"/>
                <a:sym typeface="Calibri"/>
              </a:rPr>
            </a:br>
            <a:endParaRPr/>
          </a:p>
        </p:txBody>
      </p:sp>
      <p:sp>
        <p:nvSpPr>
          <p:cNvPr id="1432" name="Google Shape;1432;g6b6c184051_0_3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59fcf78a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59fcf78a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6b6c184051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8" name="Google Shape;1438;g6b6c184051_0_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g6b6c184051_0_3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6b6c184051_0_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6b6c184051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6b6c184051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6b6c184051_0_3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g6b6c184051_0_3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6b6c184051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g6b6c184051_0_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7" name="Google Shape;1457;g6b6c184051_0_3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6b6c184051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6b6c184051_0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6b6c184051_0_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6b6c184051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g6b6c184051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6b6c184051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6b6c184051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6b6c184051_0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g6b6c184051_0_4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aseline="-25000" sz="1600"/>
          </a:p>
        </p:txBody>
      </p:sp>
      <p:sp>
        <p:nvSpPr>
          <p:cNvPr id="1479" name="Google Shape;1479;g6b6c184051_0_4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6b6c184051_0_4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g6b6c184051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6b6c184051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g6b6c184051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g6b6c184051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59fcf78a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59fcf78a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6b6c184051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6b6c184051_0_4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g6b6c184051_0_4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6b6c184051_0_4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6b6c184051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6b6c184051_0_4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g6b6c184051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6b6c184051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g6b6c184051_0_4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g6b6c184051_0_4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6b6c184051_0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g6b6c184051_0_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0" name="Google Shape;1530;g6b6c184051_0_4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6b6c184051_0_4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6b6c184051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6b6c184051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1" name="Google Shape;1541;g6b6c184051_0_4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2" name="Google Shape;1542;g6b6c184051_0_4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6b6c184051_0_4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6b6c184051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6b6c184051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g6b6c184051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3" name="Google Shape;1553;g6b6c184051_0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6b6c18405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b6c18405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59fcf78a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59fcf78a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8b7a3476c2_2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8b7a3476c2_2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8b7a3476c2_23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8b7a3476c2_2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8b7a3476c2_23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g8b7a3476c2_2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8b7a3476c2_2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g8b7a3476c2_2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g8b7a3476c2_23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8b7a3476c2_23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g8b7a3476c2_2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8b7a3476c2_2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g8b7a3476c2_23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g8b7a3476c2_23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8b7a3476c2_23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g8b7a3476c2_23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9" name="Google Shape;1599;g8b7a3476c2_23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8b7a3476c2_23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8b7a3476c2_23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8b7a3476c2_23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g8b7a3476c2_23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2" name="Google Shape;1612;g8b7a3476c2_23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8b7a3476c2_23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g8b7a3476c2_23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g8b7a3476c2_23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59fcf78a4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d59fcf78a4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59fcf78a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59fcf78a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8b7a3476c2_23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g8b7a3476c2_23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8b7a3476c2_23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g8b7a3476c2_23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8b7a3476c2_23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g8b7a3476c2_23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8b7a3476c2_23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7" name="Google Shape;1647;g8b7a3476c2_23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8" name="Google Shape;1648;g8b7a3476c2_23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8b7a3476c2_2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8b7a3476c2_2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8b7a3476c2_23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8b7a3476c2_23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8b7a3476c2_2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4" name="Google Shape;1664;g8b7a3476c2_23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5" name="Google Shape;1665;g8b7a3476c2_23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8b7a3476c2_23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8b7a3476c2_23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8b7a3476c2_23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7" name="Google Shape;1677;g8b7a3476c2_23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8" name="Google Shape;1678;g8b7a3476c2_23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8b7a3476c2_23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g8b7a3476c2_23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4" name="Google Shape;1684;g8b7a3476c2_23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59fcf78a4_0_2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d59fcf78a4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8b7a3476c2_23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g8b7a3476c2_23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8b7a3476c2_23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g8b7a3476c2_23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8b7a3476c2_23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g8b7a3476c2_23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8b7a3476c2_23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g8b7a3476c2_23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8b7a3476c2_23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g8b7a3476c2_23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g8b7a3476c2_23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8b7a3476c2_23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g8b7a3476c2_23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8b7a3476c2_23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g8b7a3476c2_23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8b7a3476c2_23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g8b7a3476c2_23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8b7a3476c2_23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8b7a3476c2_23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8b7a3476c2_23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g8b7a3476c2_23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59fcf78a4_0_2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d59fcf78a4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8b7a3476c2_23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g8b7a3476c2_23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8b7a3476c2_23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g8b7a3476c2_23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8b7a3476c2_23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2" name="Google Shape;1772;g8b7a3476c2_23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g8b7a3476c2_23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8b7a3476c2_23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g8b7a3476c2_23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8b7a3476c2_23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g8b7a3476c2_23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i="0" lang="en" sz="1200">
                <a:solidFill>
                  <a:schemeClr val="dk1"/>
                </a:solidFill>
                <a:latin typeface="Calibri"/>
                <a:ea typeface="Calibri"/>
                <a:cs typeface="Calibri"/>
                <a:sym typeface="Calibri"/>
              </a:rPr>
            </a:br>
            <a:endParaRPr/>
          </a:p>
        </p:txBody>
      </p:sp>
      <p:sp>
        <p:nvSpPr>
          <p:cNvPr id="1784" name="Google Shape;1784;g8b7a3476c2_23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8b7a3476c2_23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g8b7a3476c2_23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1" name="Google Shape;1791;g8b7a3476c2_23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8b7a3476c2_23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8b7a3476c2_23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8b7a3476c2_23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1" name="Google Shape;1801;g8b7a3476c2_23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2" name="Google Shape;1802;g8b7a3476c2_23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8b7a3476c2_23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8" name="Google Shape;1808;g8b7a3476c2_23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9" name="Google Shape;1809;g8b7a3476c2_23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8b7a3476c2_23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g8b7a3476c2_23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g8b7a3476c2_23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59fcf78a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59fcf78a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8b7a3476c2_23_2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8b7a3476c2_23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8b7a3476c2_23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g8b7a3476c2_23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8b7a3476c2_23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1" name="Google Shape;1831;g8b7a3476c2_23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aseline="-25000" sz="1600"/>
          </a:p>
        </p:txBody>
      </p:sp>
      <p:sp>
        <p:nvSpPr>
          <p:cNvPr id="1832" name="Google Shape;1832;g8b7a3476c2_23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8b7a3476c2_23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g8b7a3476c2_23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8b7a3476c2_23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7" name="Google Shape;1847;g8b7a3476c2_23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8" name="Google Shape;1848;g8b7a3476c2_23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8b7a3476c2_23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9" name="Google Shape;1859;g8b7a3476c2_23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0" name="Google Shape;1860;g8b7a3476c2_23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8b7a3476c2_23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g8b7a3476c2_23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8b7a3476c2_23_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g8b7a3476c2_23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8b7a3476c2_23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6" name="Google Shape;1876;g8b7a3476c2_23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7" name="Google Shape;1877;g8b7a3476c2_23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8b7a3476c2_23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2" name="Google Shape;1882;g8b7a3476c2_23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3" name="Google Shape;1883;g8b7a3476c2_23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59fcf78a4_0_2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d59fcf78a4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8b7a3476c2_23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g8b7a3476c2_23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8b7a3476c2_23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g8b7a3476c2_23_2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5" name="Google Shape;1895;g8b7a3476c2_23_2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8b7a3476c2_23_2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8b7a3476c2_23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8b7a3476c2_23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5" name="Google Shape;1905;g8b7a3476c2_23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6" name="Google Shape;1906;g8b7a3476c2_23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59fcf78a4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d59fcf78a4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59fcf78a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59fcf78a4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59fcf78a4_0_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d59fcf78a4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59fcf78a4_0_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d59fcf78a4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59fcf78a4_0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d59fcf78a4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59fcf78a4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d59fcf78a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59fcf78a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59fcf78a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59fcf78a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59fcf78a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59fcf78a4_0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d59fcf78a4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59fcf78a4_0_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d59fcf78a4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59fcf78a4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d59fcf78a4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59fcf78a4_0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d59fcf78a4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59fcf78a4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d59fcf78a4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59fcf78a4_0_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d59fcf78a4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59fcf78a4_0_3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d59fcf78a4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59fcf78a4_0_3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d59fcf78a4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59fcf78a4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d59fcf78a4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59fcf78a4_0_3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d59fcf78a4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59fcf78a4_0_3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d59fcf78a4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59fcf78a4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d59fcf78a4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59fcf78a4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d59fcf78a4_0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d59fcf78a4_0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59fcf78a4_0_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d59fcf78a4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59fcf78a4_0_3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d59fcf78a4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59fcf78a4_0_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d59fcf78a4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59fcf78a4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d59fcf78a4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59fcf78a4_0_4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d59fcf78a4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59fcf78a4_0_4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d59fcf78a4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59fcf78a4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d59fcf78a4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59fcf78a4_0_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d59fcf78a4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59fcf78a4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d59fcf78a4_0_4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1" u="sng"/>
          </a:p>
        </p:txBody>
      </p:sp>
      <p:sp>
        <p:nvSpPr>
          <p:cNvPr id="492" name="Google Shape;492;gd59fcf78a4_0_4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59fcf78a4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d59fcf78a4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d59fcf78a4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59fcf78a4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d59fcf78a4_0_4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d59fcf78a4_0_4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59fcf78a4_0_4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d59fcf78a4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59fcf78a4_0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d59fcf78a4_0_4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d59fcf78a4_0_4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59fcf78a4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d59fcf78a4_0_4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i="0" lang="en" sz="1200">
                <a:solidFill>
                  <a:schemeClr val="dk1"/>
                </a:solidFill>
                <a:latin typeface="Calibri"/>
                <a:ea typeface="Calibri"/>
                <a:cs typeface="Calibri"/>
                <a:sym typeface="Calibri"/>
              </a:rPr>
            </a:br>
            <a:br>
              <a:rPr i="0" lang="en" sz="1200">
                <a:solidFill>
                  <a:schemeClr val="dk1"/>
                </a:solidFill>
                <a:latin typeface="Calibri"/>
                <a:ea typeface="Calibri"/>
                <a:cs typeface="Calibri"/>
                <a:sym typeface="Calibri"/>
              </a:rPr>
            </a:br>
            <a:br>
              <a:rPr i="0" lang="en" sz="1200">
                <a:solidFill>
                  <a:schemeClr val="dk1"/>
                </a:solidFill>
                <a:latin typeface="Calibri"/>
                <a:ea typeface="Calibri"/>
                <a:cs typeface="Calibri"/>
                <a:sym typeface="Calibri"/>
              </a:rPr>
            </a:br>
            <a:br>
              <a:rPr i="0" lang="en" sz="1200">
                <a:solidFill>
                  <a:schemeClr val="dk1"/>
                </a:solidFill>
                <a:latin typeface="Calibri"/>
                <a:ea typeface="Calibri"/>
                <a:cs typeface="Calibri"/>
                <a:sym typeface="Calibri"/>
              </a:rPr>
            </a:br>
            <a:endParaRPr/>
          </a:p>
        </p:txBody>
      </p:sp>
      <p:sp>
        <p:nvSpPr>
          <p:cNvPr id="530" name="Google Shape;530;gd59fcf78a4_0_4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59fcf78a4_0_4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d59fcf78a4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59fcf78a4_0_4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d59fcf78a4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59fcf78a4_0_4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d59fcf78a4_0_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59fcf78a4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d59fcf78a4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gd59fcf78a4_0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59fcf78a4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d59fcf78a4_0_4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d59fcf78a4_0_4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7ffd458ee0_0_4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7ffd458ee0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56ae28cc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6ae28cc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8f09492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8f09492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8f09492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8f09492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ffd458ee0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ffd458ee0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ffd458ee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ffd458ee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7ffd458ee0_0_4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7ffd458ee0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7ffd458ee0_0_4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7ffd458ee0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7ffd458ee0_0_8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7ffd458ee0_0_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59fcf78a4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d59fcf78a4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7ffd458ee0_0_8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7ffd458ee0_0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ffd458ee0_0_8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7ffd458ee0_0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ffd458ee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ffd458ee0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7ffd458ee0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ffd458ee0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ffd458ee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ffd458ee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ffd458ee0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ffd458ee0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ffd458ee0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ffd458ee0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7ffd458ee0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ffd458ee0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ffd458ee0_0_4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7ffd458ee0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ffd458ee0_0_4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7ffd458ee0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59fcf78a4_0_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d59fcf78a4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7ffd458ee0_0_8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7ffd458ee0_0_8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7ffd458ee0_0_8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7ffd458ee0_0_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7ffd458ee0_0_4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7ffd458ee0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ffd458ee0_0_4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7ffd458ee0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7307e1ad0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d7307e1ad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7ffd458ee0_0_4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7ffd458ee0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7ffd458ee0_0_4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7ffd458ee0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7ffd458ee0_0_8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7ffd458ee0_0_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7ffd458ee0_0_5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7ffd458ee0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ffd458ee0_0_5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7ffd458ee0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59fcf78a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59fcf78a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7ffd458ee0_0_5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7ffd458ee0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7ffd458ee0_0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7ffd458ee0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7ffd458ee0_0_9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7ffd458ee0_0_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7ffd458ee0_0_9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7ffd458ee0_0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7ffd458ee0_0_9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7ffd458ee0_0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7ffd458ee0_0_5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7ffd458ee0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d7307e1ad0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d7307e1ad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7ffd458ee0_0_5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7ffd458ee0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7ffd458ee0_0_5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7ffd458ee0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7ffd458ee0_0_9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ffd458ee0_0_9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7315200" y="0"/>
            <a:ext cx="182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59775" y="1642700"/>
            <a:ext cx="63957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Font typeface="Lato"/>
              <a:buNone/>
              <a:defRPr>
                <a:solidFill>
                  <a:schemeClr val="dk2"/>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2" name="Google Shape;12;p2"/>
          <p:cNvSpPr txBox="1"/>
          <p:nvPr>
            <p:ph idx="1" type="subTitle"/>
          </p:nvPr>
        </p:nvSpPr>
        <p:spPr>
          <a:xfrm>
            <a:off x="459772" y="3251425"/>
            <a:ext cx="63957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layfair Display"/>
              <a:buNone/>
              <a:defRPr b="1">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3" name="Google Shape;13;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p:nvPr/>
        </p:nvSpPr>
        <p:spPr>
          <a:xfrm>
            <a:off x="7428850" y="118825"/>
            <a:ext cx="16101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67975" y="410725"/>
            <a:ext cx="11709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27750" y="702625"/>
            <a:ext cx="7113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627400" y="994525"/>
            <a:ext cx="4074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13375" y="1286425"/>
            <a:ext cx="2256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5" name="Google Shape;55;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 name="Google Shape;61;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2" name="Google Shape;62;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p:bg>
      <p:bgPr>
        <a:solidFill>
          <a:schemeClr val="dk2"/>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90250" y="526350"/>
            <a:ext cx="5618700" cy="4090800"/>
          </a:xfrm>
          <a:prstGeom prst="rect">
            <a:avLst/>
          </a:prstGeom>
          <a:noFill/>
          <a:ln>
            <a:noFill/>
          </a:ln>
        </p:spPr>
        <p:txBody>
          <a:bodyPr anchorCtr="0" anchor="ctr" bIns="68575" lIns="68575" spcFirstLastPara="1" rIns="68575" wrap="square" tIns="68575">
            <a:noAutofit/>
          </a:bodyPr>
          <a:lstStyle>
            <a:lvl1pPr lvl="0" rtl="0" algn="l">
              <a:lnSpc>
                <a:spcPct val="90000"/>
              </a:lnSpc>
              <a:spcBef>
                <a:spcPts val="0"/>
              </a:spcBef>
              <a:spcAft>
                <a:spcPts val="0"/>
              </a:spcAft>
              <a:buClr>
                <a:schemeClr val="lt1"/>
              </a:buClr>
              <a:buSzPts val="36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9pPr>
          </a:lstStyle>
          <a:p/>
        </p:txBody>
      </p:sp>
      <p:sp>
        <p:nvSpPr>
          <p:cNvPr id="67" name="Google Shape;67;p14"/>
          <p:cNvSpPr txBox="1"/>
          <p:nvPr>
            <p:ph idx="12" type="sldNum"/>
          </p:nvPr>
        </p:nvSpPr>
        <p:spPr>
          <a:xfrm>
            <a:off x="8490250" y="4681009"/>
            <a:ext cx="548700" cy="393600"/>
          </a:xfrm>
          <a:prstGeom prst="rect">
            <a:avLst/>
          </a:prstGeom>
          <a:noFill/>
          <a:ln>
            <a:noFill/>
          </a:ln>
        </p:spPr>
        <p:txBody>
          <a:bodyPr anchorCtr="0" anchor="ctr" bIns="68575" lIns="68575" spcFirstLastPara="1" rIns="68575" wrap="square" tIns="68575">
            <a:noAutofit/>
          </a:bodyPr>
          <a:lstStyle>
            <a:lvl1pPr indent="0" lvl="0"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5"/>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3200"/>
              <a:buNone/>
              <a:defRPr sz="1400"/>
            </a:lvl2pPr>
            <a:lvl3pPr indent="0" lvl="2" rtl="0">
              <a:spcBef>
                <a:spcPts val="0"/>
              </a:spcBef>
              <a:spcAft>
                <a:spcPts val="0"/>
              </a:spcAft>
              <a:buSzPts val="3200"/>
              <a:buNone/>
              <a:defRPr sz="1400"/>
            </a:lvl3pPr>
            <a:lvl4pPr indent="0" lvl="3" rtl="0">
              <a:spcBef>
                <a:spcPts val="0"/>
              </a:spcBef>
              <a:spcAft>
                <a:spcPts val="0"/>
              </a:spcAft>
              <a:buSzPts val="3200"/>
              <a:buNone/>
              <a:defRPr sz="1400"/>
            </a:lvl4pPr>
            <a:lvl5pPr indent="0" lvl="4" rtl="0">
              <a:spcBef>
                <a:spcPts val="0"/>
              </a:spcBef>
              <a:spcAft>
                <a:spcPts val="0"/>
              </a:spcAft>
              <a:buSzPts val="3200"/>
              <a:buNone/>
              <a:defRPr sz="1400"/>
            </a:lvl5pPr>
            <a:lvl6pPr indent="0" lvl="5" rtl="0">
              <a:spcBef>
                <a:spcPts val="0"/>
              </a:spcBef>
              <a:spcAft>
                <a:spcPts val="0"/>
              </a:spcAft>
              <a:buSzPts val="3200"/>
              <a:buNone/>
              <a:defRPr sz="1400"/>
            </a:lvl6pPr>
            <a:lvl7pPr indent="0" lvl="6" rtl="0">
              <a:spcBef>
                <a:spcPts val="0"/>
              </a:spcBef>
              <a:spcAft>
                <a:spcPts val="0"/>
              </a:spcAft>
              <a:buSzPts val="3200"/>
              <a:buNone/>
              <a:defRPr sz="1400"/>
            </a:lvl7pPr>
            <a:lvl8pPr indent="0" lvl="7" rtl="0">
              <a:spcBef>
                <a:spcPts val="0"/>
              </a:spcBef>
              <a:spcAft>
                <a:spcPts val="0"/>
              </a:spcAft>
              <a:buSzPts val="3200"/>
              <a:buNone/>
              <a:defRPr sz="1400"/>
            </a:lvl8pPr>
            <a:lvl9pPr indent="0" lvl="8" rtl="0">
              <a:spcBef>
                <a:spcPts val="0"/>
              </a:spcBef>
              <a:spcAft>
                <a:spcPts val="0"/>
              </a:spcAft>
              <a:buSzPts val="3200"/>
              <a:buNone/>
              <a:defRPr sz="1400"/>
            </a:lvl9pPr>
          </a:lstStyle>
          <a:p/>
        </p:txBody>
      </p:sp>
      <p:sp>
        <p:nvSpPr>
          <p:cNvPr id="70" name="Google Shape;70;p15"/>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5"/>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5" name="Shape 75"/>
        <p:cNvGrpSpPr/>
        <p:nvPr/>
      </p:nvGrpSpPr>
      <p:grpSpPr>
        <a:xfrm>
          <a:off x="0" y="0"/>
          <a:ext cx="0" cy="0"/>
          <a:chOff x="0" y="0"/>
          <a:chExt cx="0" cy="0"/>
        </a:xfrm>
      </p:grpSpPr>
      <p:sp>
        <p:nvSpPr>
          <p:cNvPr id="76" name="Google Shape;76;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 name="Google Shape;77;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78" name="Google Shape;7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9" name="Google Shape;7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0" name="Google Shape;8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81" name="Shape 81"/>
        <p:cNvGrpSpPr/>
        <p:nvPr/>
      </p:nvGrpSpPr>
      <p:grpSpPr>
        <a:xfrm>
          <a:off x="0" y="0"/>
          <a:ext cx="0" cy="0"/>
          <a:chOff x="0" y="0"/>
          <a:chExt cx="0" cy="0"/>
        </a:xfrm>
      </p:grpSpPr>
      <p:sp>
        <p:nvSpPr>
          <p:cNvPr id="82" name="Google Shape;82;p1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84" name="Google Shape;84;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5" name="Google Shape;85;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6" name="Google Shape;86;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6">
    <p:spTree>
      <p:nvGrpSpPr>
        <p:cNvPr id="87" name="Shape 87"/>
        <p:cNvGrpSpPr/>
        <p:nvPr/>
      </p:nvGrpSpPr>
      <p:grpSpPr>
        <a:xfrm>
          <a:off x="0" y="0"/>
          <a:ext cx="0" cy="0"/>
          <a:chOff x="0" y="0"/>
          <a:chExt cx="0" cy="0"/>
        </a:xfrm>
      </p:grpSpPr>
      <p:sp>
        <p:nvSpPr>
          <p:cNvPr id="88" name="Google Shape;88;p1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9" name="Google Shape;89;p1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90" name="Google Shape;90;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1" name="Google Shape;9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2" name="Google Shape;92;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7">
    <p:spTree>
      <p:nvGrpSpPr>
        <p:cNvPr id="93" name="Shape 93"/>
        <p:cNvGrpSpPr/>
        <p:nvPr/>
      </p:nvGrpSpPr>
      <p:grpSpPr>
        <a:xfrm>
          <a:off x="0" y="0"/>
          <a:ext cx="0" cy="0"/>
          <a:chOff x="0" y="0"/>
          <a:chExt cx="0" cy="0"/>
        </a:xfrm>
      </p:grpSpPr>
      <p:sp>
        <p:nvSpPr>
          <p:cNvPr id="94" name="Google Shape;94;p1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96" name="Google Shape;96;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8">
    <p:spTree>
      <p:nvGrpSpPr>
        <p:cNvPr id="99" name="Shape 99"/>
        <p:cNvGrpSpPr/>
        <p:nvPr/>
      </p:nvGrpSpPr>
      <p:grpSpPr>
        <a:xfrm>
          <a:off x="0" y="0"/>
          <a:ext cx="0" cy="0"/>
          <a:chOff x="0" y="0"/>
          <a:chExt cx="0" cy="0"/>
        </a:xfrm>
      </p:grpSpPr>
      <p:sp>
        <p:nvSpPr>
          <p:cNvPr id="100" name="Google Shape;100;p20"/>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1" name="Google Shape;101;p2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02" name="Google Shape;102;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1" name="Google Shape;21;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9">
    <p:spTree>
      <p:nvGrpSpPr>
        <p:cNvPr id="105" name="Shape 105"/>
        <p:cNvGrpSpPr/>
        <p:nvPr/>
      </p:nvGrpSpPr>
      <p:grpSpPr>
        <a:xfrm>
          <a:off x="0" y="0"/>
          <a:ext cx="0" cy="0"/>
          <a:chOff x="0" y="0"/>
          <a:chExt cx="0" cy="0"/>
        </a:xfrm>
      </p:grpSpPr>
      <p:sp>
        <p:nvSpPr>
          <p:cNvPr id="106" name="Google Shape;106;p21"/>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7" name="Google Shape;107;p2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08" name="Google Shape;108;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0">
    <p:spTree>
      <p:nvGrpSpPr>
        <p:cNvPr id="111" name="Shape 111"/>
        <p:cNvGrpSpPr/>
        <p:nvPr/>
      </p:nvGrpSpPr>
      <p:grpSpPr>
        <a:xfrm>
          <a:off x="0" y="0"/>
          <a:ext cx="0" cy="0"/>
          <a:chOff x="0" y="0"/>
          <a:chExt cx="0" cy="0"/>
        </a:xfrm>
      </p:grpSpPr>
      <p:sp>
        <p:nvSpPr>
          <p:cNvPr id="112" name="Google Shape;112;p2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 name="Google Shape;113;p2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14" name="Google Shape;114;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 name="Google Shape;34;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41" name="Google Shape;41;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8" name="Google Shape;48;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1" name="Google Shape;51;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sz="1400">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45.png"/><Relationship Id="rId4" Type="http://schemas.openxmlformats.org/officeDocument/2006/relationships/image" Target="../media/image141.png"/><Relationship Id="rId5" Type="http://schemas.openxmlformats.org/officeDocument/2006/relationships/image" Target="../media/image1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49.png"/><Relationship Id="rId7" Type="http://schemas.openxmlformats.org/officeDocument/2006/relationships/image" Target="../media/image163.png"/><Relationship Id="rId8" Type="http://schemas.openxmlformats.org/officeDocument/2006/relationships/image" Target="../media/image1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53.png"/><Relationship Id="rId4" Type="http://schemas.openxmlformats.org/officeDocument/2006/relationships/image" Target="../media/image1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61.png"/><Relationship Id="rId4" Type="http://schemas.openxmlformats.org/officeDocument/2006/relationships/image" Target="../media/image1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58.png"/><Relationship Id="rId4" Type="http://schemas.openxmlformats.org/officeDocument/2006/relationships/image" Target="../media/image164.png"/><Relationship Id="rId5" Type="http://schemas.openxmlformats.org/officeDocument/2006/relationships/image" Target="../media/image156.png"/><Relationship Id="rId6" Type="http://schemas.openxmlformats.org/officeDocument/2006/relationships/image" Target="../media/image1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62.png"/><Relationship Id="rId4" Type="http://schemas.openxmlformats.org/officeDocument/2006/relationships/image" Target="../media/image176.png"/><Relationship Id="rId5" Type="http://schemas.openxmlformats.org/officeDocument/2006/relationships/image" Target="../media/image1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6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7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72.png"/><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hyperlink" Target="http://www.ncbi.nlm.nih.gov/pubmed/18719634" TargetMode="External"/><Relationship Id="rId4" Type="http://schemas.openxmlformats.org/officeDocument/2006/relationships/image" Target="../media/image17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1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7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17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1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82.png"/><Relationship Id="rId4" Type="http://schemas.openxmlformats.org/officeDocument/2006/relationships/image" Target="../media/image186.png"/><Relationship Id="rId5" Type="http://schemas.openxmlformats.org/officeDocument/2006/relationships/image" Target="../media/image1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02.png"/><Relationship Id="rId4" Type="http://schemas.openxmlformats.org/officeDocument/2006/relationships/image" Target="../media/image1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20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187.png"/><Relationship Id="rId4" Type="http://schemas.openxmlformats.org/officeDocument/2006/relationships/image" Target="../media/image189.png"/><Relationship Id="rId5" Type="http://schemas.openxmlformats.org/officeDocument/2006/relationships/image" Target="../media/image18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1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1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18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18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8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1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 Id="rId3" Type="http://schemas.openxmlformats.org/officeDocument/2006/relationships/image" Target="../media/image1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 Id="rId3" Type="http://schemas.openxmlformats.org/officeDocument/2006/relationships/image" Target="../media/image19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image" Target="../media/image1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19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19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20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199.png"/><Relationship Id="rId4" Type="http://schemas.openxmlformats.org/officeDocument/2006/relationships/image" Target="../media/image194.png"/><Relationship Id="rId5" Type="http://schemas.openxmlformats.org/officeDocument/2006/relationships/image" Target="../media/image196.png"/><Relationship Id="rId6" Type="http://schemas.openxmlformats.org/officeDocument/2006/relationships/image" Target="../media/image198.png"/><Relationship Id="rId7" Type="http://schemas.openxmlformats.org/officeDocument/2006/relationships/image" Target="../media/image2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20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201.png"/><Relationship Id="rId4" Type="http://schemas.openxmlformats.org/officeDocument/2006/relationships/image" Target="../media/image205.png"/><Relationship Id="rId5" Type="http://schemas.openxmlformats.org/officeDocument/2006/relationships/image" Target="../media/image208.png"/><Relationship Id="rId6" Type="http://schemas.openxmlformats.org/officeDocument/2006/relationships/image" Target="../media/image211.png"/><Relationship Id="rId7" Type="http://schemas.openxmlformats.org/officeDocument/2006/relationships/image" Target="../media/image20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2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21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219.png"/><Relationship Id="rId4" Type="http://schemas.openxmlformats.org/officeDocument/2006/relationships/image" Target="../media/image21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22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21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2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22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223.png"/><Relationship Id="rId4" Type="http://schemas.openxmlformats.org/officeDocument/2006/relationships/image" Target="../media/image222.png"/><Relationship Id="rId5" Type="http://schemas.openxmlformats.org/officeDocument/2006/relationships/image" Target="../media/image220.png"/><Relationship Id="rId6" Type="http://schemas.openxmlformats.org/officeDocument/2006/relationships/image" Target="../media/image21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224.png"/><Relationship Id="rId4" Type="http://schemas.openxmlformats.org/officeDocument/2006/relationships/image" Target="../media/image230.png"/><Relationship Id="rId5" Type="http://schemas.openxmlformats.org/officeDocument/2006/relationships/image" Target="../media/image215.png"/><Relationship Id="rId6" Type="http://schemas.openxmlformats.org/officeDocument/2006/relationships/image" Target="../media/image214.png"/><Relationship Id="rId7" Type="http://schemas.openxmlformats.org/officeDocument/2006/relationships/image" Target="../media/image226.png"/><Relationship Id="rId8" Type="http://schemas.openxmlformats.org/officeDocument/2006/relationships/image" Target="../media/image21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23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229.png"/><Relationship Id="rId4" Type="http://schemas.openxmlformats.org/officeDocument/2006/relationships/image" Target="../media/image2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2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227.png"/><Relationship Id="rId4" Type="http://schemas.openxmlformats.org/officeDocument/2006/relationships/image" Target="../media/image242.png"/><Relationship Id="rId5" Type="http://schemas.openxmlformats.org/officeDocument/2006/relationships/image" Target="../media/image234.png"/><Relationship Id="rId6" Type="http://schemas.openxmlformats.org/officeDocument/2006/relationships/image" Target="../media/image23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236.png"/><Relationship Id="rId4" Type="http://schemas.openxmlformats.org/officeDocument/2006/relationships/image" Target="../media/image243.png"/><Relationship Id="rId5" Type="http://schemas.openxmlformats.org/officeDocument/2006/relationships/image" Target="../media/image235.png"/><Relationship Id="rId6" Type="http://schemas.openxmlformats.org/officeDocument/2006/relationships/image" Target="../media/image248.png"/><Relationship Id="rId7"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244.png"/><Relationship Id="rId4" Type="http://schemas.openxmlformats.org/officeDocument/2006/relationships/image" Target="../media/image25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237.png"/><Relationship Id="rId4" Type="http://schemas.openxmlformats.org/officeDocument/2006/relationships/image" Target="../media/image24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24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23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23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245.png"/><Relationship Id="rId4" Type="http://schemas.openxmlformats.org/officeDocument/2006/relationships/image" Target="../media/image2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24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25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252.png"/><Relationship Id="rId4" Type="http://schemas.openxmlformats.org/officeDocument/2006/relationships/image" Target="../media/image2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24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24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25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25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25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264.png"/><Relationship Id="rId4" Type="http://schemas.openxmlformats.org/officeDocument/2006/relationships/image" Target="../media/image263.png"/><Relationship Id="rId5" Type="http://schemas.openxmlformats.org/officeDocument/2006/relationships/image" Target="../media/image265.png"/><Relationship Id="rId6" Type="http://schemas.openxmlformats.org/officeDocument/2006/relationships/image" Target="../media/image281.png"/><Relationship Id="rId7" Type="http://schemas.openxmlformats.org/officeDocument/2006/relationships/image" Target="../media/image271.png"/><Relationship Id="rId8" Type="http://schemas.openxmlformats.org/officeDocument/2006/relationships/image" Target="../media/image26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259.png"/><Relationship Id="rId4" Type="http://schemas.openxmlformats.org/officeDocument/2006/relationships/image" Target="../media/image260.png"/><Relationship Id="rId9" Type="http://schemas.openxmlformats.org/officeDocument/2006/relationships/image" Target="../media/image268.png"/><Relationship Id="rId5" Type="http://schemas.openxmlformats.org/officeDocument/2006/relationships/image" Target="../media/image258.png"/><Relationship Id="rId6" Type="http://schemas.openxmlformats.org/officeDocument/2006/relationships/image" Target="../media/image262.png"/><Relationship Id="rId7" Type="http://schemas.openxmlformats.org/officeDocument/2006/relationships/image" Target="../media/image266.png"/><Relationship Id="rId8" Type="http://schemas.openxmlformats.org/officeDocument/2006/relationships/image" Target="../media/image2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 Id="rId3" Type="http://schemas.openxmlformats.org/officeDocument/2006/relationships/image" Target="../media/image27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27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27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26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270.png"/><Relationship Id="rId4" Type="http://schemas.openxmlformats.org/officeDocument/2006/relationships/image" Target="../media/image27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 Id="rId3" Type="http://schemas.openxmlformats.org/officeDocument/2006/relationships/image" Target="../media/image27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 Id="rId3" Type="http://schemas.openxmlformats.org/officeDocument/2006/relationships/image" Target="../media/image27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27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27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 Id="rId3" Type="http://schemas.openxmlformats.org/officeDocument/2006/relationships/image" Target="../media/image28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 Id="rId3" Type="http://schemas.openxmlformats.org/officeDocument/2006/relationships/image" Target="../media/image2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 Id="rId3" Type="http://schemas.openxmlformats.org/officeDocument/2006/relationships/image" Target="../media/image28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28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28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28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29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2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286.png"/><Relationship Id="rId4" Type="http://schemas.openxmlformats.org/officeDocument/2006/relationships/image" Target="../media/image290.png"/><Relationship Id="rId5" Type="http://schemas.openxmlformats.org/officeDocument/2006/relationships/image" Target="../media/image288.png"/><Relationship Id="rId6" Type="http://schemas.openxmlformats.org/officeDocument/2006/relationships/image" Target="../media/image289.png"/><Relationship Id="rId7" Type="http://schemas.openxmlformats.org/officeDocument/2006/relationships/image" Target="../media/image29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31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306.png"/><Relationship Id="rId4" Type="http://schemas.openxmlformats.org/officeDocument/2006/relationships/image" Target="../media/image298.png"/><Relationship Id="rId5" Type="http://schemas.openxmlformats.org/officeDocument/2006/relationships/image" Target="../media/image304.png"/><Relationship Id="rId6" Type="http://schemas.openxmlformats.org/officeDocument/2006/relationships/image" Target="../media/image301.png"/><Relationship Id="rId7" Type="http://schemas.openxmlformats.org/officeDocument/2006/relationships/image" Target="../media/image29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29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 Id="rId3" Type="http://schemas.openxmlformats.org/officeDocument/2006/relationships/image" Target="../media/image29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 Id="rId3" Type="http://schemas.openxmlformats.org/officeDocument/2006/relationships/image" Target="../media/image299.png"/><Relationship Id="rId4" Type="http://schemas.openxmlformats.org/officeDocument/2006/relationships/image" Target="../media/image2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30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 Id="rId3" Type="http://schemas.openxmlformats.org/officeDocument/2006/relationships/image" Target="../media/image30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3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 Id="rId3" Type="http://schemas.openxmlformats.org/officeDocument/2006/relationships/image" Target="../media/image31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 Id="rId3" Type="http://schemas.openxmlformats.org/officeDocument/2006/relationships/image" Target="../media/image317.png"/><Relationship Id="rId4" Type="http://schemas.openxmlformats.org/officeDocument/2006/relationships/image" Target="../media/image303.png"/><Relationship Id="rId5" Type="http://schemas.openxmlformats.org/officeDocument/2006/relationships/image" Target="../media/image300.png"/><Relationship Id="rId6" Type="http://schemas.openxmlformats.org/officeDocument/2006/relationships/image" Target="../media/image30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 Id="rId3" Type="http://schemas.openxmlformats.org/officeDocument/2006/relationships/image" Target="../media/image308.png"/><Relationship Id="rId4" Type="http://schemas.openxmlformats.org/officeDocument/2006/relationships/image" Target="../media/image305.png"/><Relationship Id="rId5" Type="http://schemas.openxmlformats.org/officeDocument/2006/relationships/image" Target="../media/image311.png"/><Relationship Id="rId6" Type="http://schemas.openxmlformats.org/officeDocument/2006/relationships/image" Target="../media/image318.png"/><Relationship Id="rId7" Type="http://schemas.openxmlformats.org/officeDocument/2006/relationships/image" Target="../media/image313.png"/><Relationship Id="rId8" Type="http://schemas.openxmlformats.org/officeDocument/2006/relationships/image" Target="../media/image31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32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319.png"/><Relationship Id="rId4" Type="http://schemas.openxmlformats.org/officeDocument/2006/relationships/image" Target="../media/image31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 Id="rId3" Type="http://schemas.openxmlformats.org/officeDocument/2006/relationships/image" Target="../media/image32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 Id="rId3" Type="http://schemas.openxmlformats.org/officeDocument/2006/relationships/image" Target="../media/image321.png"/><Relationship Id="rId4" Type="http://schemas.openxmlformats.org/officeDocument/2006/relationships/image" Target="../media/image322.png"/><Relationship Id="rId5" Type="http://schemas.openxmlformats.org/officeDocument/2006/relationships/image" Target="../media/image335.png"/><Relationship Id="rId6" Type="http://schemas.openxmlformats.org/officeDocument/2006/relationships/image" Target="../media/image33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 Id="rId3" Type="http://schemas.openxmlformats.org/officeDocument/2006/relationships/image" Target="../media/image327.png"/><Relationship Id="rId4" Type="http://schemas.openxmlformats.org/officeDocument/2006/relationships/image" Target="../media/image329.png"/><Relationship Id="rId5" Type="http://schemas.openxmlformats.org/officeDocument/2006/relationships/image" Target="../media/image337.png"/><Relationship Id="rId6" Type="http://schemas.openxmlformats.org/officeDocument/2006/relationships/image" Target="../media/image325.png"/><Relationship Id="rId7" Type="http://schemas.openxmlformats.org/officeDocument/2006/relationships/image" Target="../media/image32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 Id="rId3" Type="http://schemas.openxmlformats.org/officeDocument/2006/relationships/image" Target="../media/image326.png"/><Relationship Id="rId4" Type="http://schemas.openxmlformats.org/officeDocument/2006/relationships/image" Target="../media/image32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333.png"/><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 Id="rId3" Type="http://schemas.openxmlformats.org/officeDocument/2006/relationships/image" Target="../media/image33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 Id="rId3" Type="http://schemas.openxmlformats.org/officeDocument/2006/relationships/image" Target="../media/image33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 Id="rId3" Type="http://schemas.openxmlformats.org/officeDocument/2006/relationships/image" Target="../media/image33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 Id="rId3" Type="http://schemas.openxmlformats.org/officeDocument/2006/relationships/image" Target="../media/image336.png"/><Relationship Id="rId4" Type="http://schemas.openxmlformats.org/officeDocument/2006/relationships/image" Target="../media/image34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33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 Id="rId3" Type="http://schemas.openxmlformats.org/officeDocument/2006/relationships/image" Target="../media/image34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 Id="rId3" Type="http://schemas.openxmlformats.org/officeDocument/2006/relationships/image" Target="../media/image341.png"/><Relationship Id="rId4" Type="http://schemas.openxmlformats.org/officeDocument/2006/relationships/image" Target="../media/image34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8.xml"/><Relationship Id="rId3" Type="http://schemas.openxmlformats.org/officeDocument/2006/relationships/image" Target="../media/image35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 Id="rId3" Type="http://schemas.openxmlformats.org/officeDocument/2006/relationships/image" Target="../media/image3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0.xml"/><Relationship Id="rId3" Type="http://schemas.openxmlformats.org/officeDocument/2006/relationships/image" Target="../media/image35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 Id="rId3" Type="http://schemas.openxmlformats.org/officeDocument/2006/relationships/image" Target="../media/image35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2.xml"/><Relationship Id="rId3" Type="http://schemas.openxmlformats.org/officeDocument/2006/relationships/image" Target="../media/image34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3.xml"/><Relationship Id="rId3" Type="http://schemas.openxmlformats.org/officeDocument/2006/relationships/image" Target="../media/image346.png"/><Relationship Id="rId4" Type="http://schemas.openxmlformats.org/officeDocument/2006/relationships/image" Target="../media/image360.png"/><Relationship Id="rId5" Type="http://schemas.openxmlformats.org/officeDocument/2006/relationships/image" Target="../media/image345.png"/><Relationship Id="rId6" Type="http://schemas.openxmlformats.org/officeDocument/2006/relationships/image" Target="../media/image349.png"/><Relationship Id="rId7" Type="http://schemas.openxmlformats.org/officeDocument/2006/relationships/image" Target="../media/image350.png"/><Relationship Id="rId8" Type="http://schemas.openxmlformats.org/officeDocument/2006/relationships/image" Target="../media/image36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4.xml"/><Relationship Id="rId3" Type="http://schemas.openxmlformats.org/officeDocument/2006/relationships/image" Target="../media/image356.png"/><Relationship Id="rId4" Type="http://schemas.openxmlformats.org/officeDocument/2006/relationships/image" Target="../media/image358.png"/><Relationship Id="rId9" Type="http://schemas.openxmlformats.org/officeDocument/2006/relationships/image" Target="../media/image355.png"/><Relationship Id="rId5" Type="http://schemas.openxmlformats.org/officeDocument/2006/relationships/image" Target="../media/image363.png"/><Relationship Id="rId6" Type="http://schemas.openxmlformats.org/officeDocument/2006/relationships/image" Target="../media/image348.png"/><Relationship Id="rId7" Type="http://schemas.openxmlformats.org/officeDocument/2006/relationships/image" Target="../media/image353.png"/><Relationship Id="rId8" Type="http://schemas.openxmlformats.org/officeDocument/2006/relationships/image" Target="../media/image35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image" Target="../media/image3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35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36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3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366.png"/><Relationship Id="rId4" Type="http://schemas.openxmlformats.org/officeDocument/2006/relationships/image" Target="../media/image37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36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36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3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80.png"/><Relationship Id="rId7"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6.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84.png"/><Relationship Id="rId7" Type="http://schemas.openxmlformats.org/officeDocument/2006/relationships/image" Target="../media/image75.png"/><Relationship Id="rId8"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102.png"/><Relationship Id="rId5"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81.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85.png"/><Relationship Id="rId4" Type="http://schemas.openxmlformats.org/officeDocument/2006/relationships/image" Target="../media/image90.png"/><Relationship Id="rId5" Type="http://schemas.openxmlformats.org/officeDocument/2006/relationships/image" Target="../media/image97.png"/><Relationship Id="rId6" Type="http://schemas.openxmlformats.org/officeDocument/2006/relationships/image" Target="../media/image96.png"/><Relationship Id="rId7"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106.png"/><Relationship Id="rId5"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95.png"/><Relationship Id="rId4" Type="http://schemas.openxmlformats.org/officeDocument/2006/relationships/image" Target="../media/image101.png"/><Relationship Id="rId5" Type="http://schemas.openxmlformats.org/officeDocument/2006/relationships/image" Target="../media/image110.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99.png"/><Relationship Id="rId4" Type="http://schemas.openxmlformats.org/officeDocument/2006/relationships/image" Target="../media/image104.png"/><Relationship Id="rId5" Type="http://schemas.openxmlformats.org/officeDocument/2006/relationships/image" Target="../media/image111.png"/><Relationship Id="rId6" Type="http://schemas.openxmlformats.org/officeDocument/2006/relationships/image" Target="../media/image108.png"/><Relationship Id="rId7" Type="http://schemas.openxmlformats.org/officeDocument/2006/relationships/image" Target="../media/image121.png"/><Relationship Id="rId8"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16.png"/><Relationship Id="rId4" Type="http://schemas.openxmlformats.org/officeDocument/2006/relationships/image" Target="../media/image105.png"/><Relationship Id="rId9" Type="http://schemas.openxmlformats.org/officeDocument/2006/relationships/image" Target="../media/image114.png"/><Relationship Id="rId5" Type="http://schemas.openxmlformats.org/officeDocument/2006/relationships/image" Target="../media/image124.png"/><Relationship Id="rId6" Type="http://schemas.openxmlformats.org/officeDocument/2006/relationships/image" Target="../media/image112.png"/><Relationship Id="rId7" Type="http://schemas.openxmlformats.org/officeDocument/2006/relationships/image" Target="../media/image115.png"/><Relationship Id="rId8"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23.png"/><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67.png"/><Relationship Id="rId4" Type="http://schemas.openxmlformats.org/officeDocument/2006/relationships/image" Target="../media/image123.png"/><Relationship Id="rId5" Type="http://schemas.openxmlformats.org/officeDocument/2006/relationships/image" Target="../media/image1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67.png"/><Relationship Id="rId4" Type="http://schemas.openxmlformats.org/officeDocument/2006/relationships/image" Target="../media/image123.png"/><Relationship Id="rId5" Type="http://schemas.openxmlformats.org/officeDocument/2006/relationships/image" Target="../media/image130.png"/><Relationship Id="rId6" Type="http://schemas.openxmlformats.org/officeDocument/2006/relationships/image" Target="../media/image137.png"/><Relationship Id="rId7" Type="http://schemas.openxmlformats.org/officeDocument/2006/relationships/image" Target="../media/image1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67.png"/><Relationship Id="rId4" Type="http://schemas.openxmlformats.org/officeDocument/2006/relationships/image" Target="../media/image123.png"/><Relationship Id="rId5" Type="http://schemas.openxmlformats.org/officeDocument/2006/relationships/image" Target="../media/image130.png"/><Relationship Id="rId6" Type="http://schemas.openxmlformats.org/officeDocument/2006/relationships/image" Target="../media/image126.png"/><Relationship Id="rId7" Type="http://schemas.openxmlformats.org/officeDocument/2006/relationships/image" Target="../media/image1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28.png"/><Relationship Id="rId4" Type="http://schemas.openxmlformats.org/officeDocument/2006/relationships/image" Target="../media/image138.png"/><Relationship Id="rId5" Type="http://schemas.openxmlformats.org/officeDocument/2006/relationships/image" Target="../media/image1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34.png"/><Relationship Id="rId7" Type="http://schemas.openxmlformats.org/officeDocument/2006/relationships/image" Target="../media/image1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38.png"/><Relationship Id="rId4" Type="http://schemas.openxmlformats.org/officeDocument/2006/relationships/image" Target="../media/image140.png"/><Relationship Id="rId5" Type="http://schemas.openxmlformats.org/officeDocument/2006/relationships/image" Target="../media/image1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38.png"/><Relationship Id="rId4" Type="http://schemas.openxmlformats.org/officeDocument/2006/relationships/image" Target="../media/image140.png"/><Relationship Id="rId5" Type="http://schemas.openxmlformats.org/officeDocument/2006/relationships/image" Target="../media/image1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38.png"/><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35.png"/><Relationship Id="rId4" Type="http://schemas.openxmlformats.org/officeDocument/2006/relationships/image" Target="../media/image138.png"/><Relationship Id="rId5" Type="http://schemas.openxmlformats.org/officeDocument/2006/relationships/image" Target="../media/image1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35.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45.png"/><Relationship Id="rId4" Type="http://schemas.openxmlformats.org/officeDocument/2006/relationships/image" Target="../media/image141.png"/><Relationship Id="rId5" Type="http://schemas.openxmlformats.org/officeDocument/2006/relationships/image" Target="../media/image1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45.png"/><Relationship Id="rId4" Type="http://schemas.openxmlformats.org/officeDocument/2006/relationships/image" Target="../media/image141.png"/><Relationship Id="rId5" Type="http://schemas.openxmlformats.org/officeDocument/2006/relationships/image" Target="../media/image1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ctrTitle"/>
          </p:nvPr>
        </p:nvSpPr>
        <p:spPr>
          <a:xfrm>
            <a:off x="459775" y="1642700"/>
            <a:ext cx="63957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SEIS 631</a:t>
            </a:r>
            <a:endParaRPr/>
          </a:p>
        </p:txBody>
      </p:sp>
      <p:sp>
        <p:nvSpPr>
          <p:cNvPr id="122" name="Google Shape;122;p23"/>
          <p:cNvSpPr txBox="1"/>
          <p:nvPr>
            <p:ph idx="1" type="subTitle"/>
          </p:nvPr>
        </p:nvSpPr>
        <p:spPr>
          <a:xfrm>
            <a:off x="459772" y="3251425"/>
            <a:ext cx="63957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3">
            <a:alphaModFix/>
          </a:blip>
          <a:srcRect b="0" l="0" r="0" t="0"/>
          <a:stretch/>
        </p:blipFill>
        <p:spPr>
          <a:xfrm>
            <a:off x="0" y="0"/>
            <a:ext cx="6914172" cy="722376"/>
          </a:xfrm>
          <a:prstGeom prst="rect">
            <a:avLst/>
          </a:prstGeom>
          <a:noFill/>
          <a:ln>
            <a:noFill/>
          </a:ln>
        </p:spPr>
      </p:pic>
      <p:pic>
        <p:nvPicPr>
          <p:cNvPr id="185" name="Google Shape;185;p32"/>
          <p:cNvPicPr preferRelativeResize="0"/>
          <p:nvPr/>
        </p:nvPicPr>
        <p:blipFill rotWithShape="1">
          <a:blip r:embed="rId4">
            <a:alphaModFix/>
          </a:blip>
          <a:srcRect b="0" l="0" r="0" t="0"/>
          <a:stretch/>
        </p:blipFill>
        <p:spPr>
          <a:xfrm>
            <a:off x="685371" y="974550"/>
            <a:ext cx="4691895" cy="323898"/>
          </a:xfrm>
          <a:prstGeom prst="rect">
            <a:avLst/>
          </a:prstGeom>
          <a:noFill/>
          <a:ln>
            <a:noFill/>
          </a:ln>
        </p:spPr>
      </p:pic>
      <p:pic>
        <p:nvPicPr>
          <p:cNvPr id="186" name="Google Shape;186;p32"/>
          <p:cNvPicPr preferRelativeResize="0"/>
          <p:nvPr/>
        </p:nvPicPr>
        <p:blipFill rotWithShape="1">
          <a:blip r:embed="rId5">
            <a:alphaModFix/>
          </a:blip>
          <a:srcRect b="0" l="0" r="0" t="0"/>
          <a:stretch/>
        </p:blipFill>
        <p:spPr>
          <a:xfrm>
            <a:off x="1224296" y="1550622"/>
            <a:ext cx="5778085" cy="699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i="1" lang="en"/>
              <a:t>R</a:t>
            </a:r>
            <a:r>
              <a:rPr baseline="30000" i="1" lang="en"/>
              <a:t>2</a:t>
            </a:r>
            <a:endParaRPr/>
          </a:p>
        </p:txBody>
      </p:sp>
      <p:pic>
        <p:nvPicPr>
          <p:cNvPr id="964" name="Google Shape;964;p122"/>
          <p:cNvPicPr preferRelativeResize="0"/>
          <p:nvPr/>
        </p:nvPicPr>
        <p:blipFill rotWithShape="1">
          <a:blip r:embed="rId3">
            <a:alphaModFix/>
          </a:blip>
          <a:srcRect b="0" l="0" r="0" t="0"/>
          <a:stretch/>
        </p:blipFill>
        <p:spPr>
          <a:xfrm>
            <a:off x="-21771" y="1013051"/>
            <a:ext cx="5505450" cy="3705225"/>
          </a:xfrm>
          <a:prstGeom prst="rect">
            <a:avLst/>
          </a:prstGeom>
          <a:noFill/>
          <a:ln>
            <a:noFill/>
          </a:ln>
        </p:spPr>
      </p:pic>
      <p:pic>
        <p:nvPicPr>
          <p:cNvPr id="965" name="Google Shape;965;p122"/>
          <p:cNvPicPr preferRelativeResize="0"/>
          <p:nvPr/>
        </p:nvPicPr>
        <p:blipFill rotWithShape="1">
          <a:blip r:embed="rId4">
            <a:alphaModFix/>
          </a:blip>
          <a:srcRect b="10152" l="18252" r="3580" t="0"/>
          <a:stretch/>
        </p:blipFill>
        <p:spPr>
          <a:xfrm>
            <a:off x="6090557" y="1118506"/>
            <a:ext cx="2416628" cy="1360716"/>
          </a:xfrm>
          <a:prstGeom prst="rect">
            <a:avLst/>
          </a:prstGeom>
          <a:noFill/>
          <a:ln>
            <a:noFill/>
          </a:ln>
        </p:spPr>
      </p:pic>
      <p:pic>
        <p:nvPicPr>
          <p:cNvPr id="966" name="Google Shape;966;p122"/>
          <p:cNvPicPr preferRelativeResize="0"/>
          <p:nvPr>
            <p:ph idx="1" type="body"/>
          </p:nvPr>
        </p:nvPicPr>
        <p:blipFill rotWithShape="1">
          <a:blip r:embed="rId5">
            <a:alphaModFix/>
          </a:blip>
          <a:srcRect b="6558" l="0" r="0" t="3843"/>
          <a:stretch/>
        </p:blipFill>
        <p:spPr>
          <a:xfrm flipH="1">
            <a:off x="5904154" y="2586727"/>
            <a:ext cx="1592100" cy="1839600"/>
          </a:xfrm>
          <a:prstGeom prst="rect">
            <a:avLst/>
          </a:prstGeom>
          <a:noFill/>
          <a:ln>
            <a:noFill/>
          </a:ln>
        </p:spPr>
      </p:pic>
      <p:sp>
        <p:nvSpPr>
          <p:cNvPr id="967" name="Google Shape;967;p122"/>
          <p:cNvSpPr txBox="1"/>
          <p:nvPr/>
        </p:nvSpPr>
        <p:spPr>
          <a:xfrm>
            <a:off x="2783825" y="2816000"/>
            <a:ext cx="2994600" cy="128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libri"/>
                <a:ea typeface="Calibri"/>
                <a:cs typeface="Calibri"/>
                <a:sym typeface="Calibri"/>
              </a:rPr>
              <a:t>R</a:t>
            </a:r>
            <a:r>
              <a:rPr baseline="30000" i="1" lang="en">
                <a:latin typeface="Calibri"/>
                <a:ea typeface="Calibri"/>
                <a:cs typeface="Calibri"/>
                <a:sym typeface="Calibri"/>
              </a:rPr>
              <a:t>2</a:t>
            </a:r>
            <a:r>
              <a:rPr lang="en">
                <a:latin typeface="Calibri"/>
                <a:ea typeface="Calibri"/>
                <a:cs typeface="Calibri"/>
                <a:sym typeface="Calibri"/>
              </a:rPr>
              <a:t> = 0.90</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According to this model, 90% of the variability in calories is explained by variability in grams of Fat.</a:t>
            </a:r>
            <a:endParaRPr>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3"/>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Inference and Regression in More Detail</a:t>
            </a:r>
            <a:endParaRPr/>
          </a:p>
        </p:txBody>
      </p:sp>
      <p:sp>
        <p:nvSpPr>
          <p:cNvPr id="973" name="Google Shape;973;p123"/>
          <p:cNvSpPr txBox="1"/>
          <p:nvPr>
            <p:ph idx="1" type="body"/>
          </p:nvPr>
        </p:nvSpPr>
        <p:spPr>
          <a:xfrm>
            <a:off x="623888" y="3442097"/>
            <a:ext cx="7886700" cy="11253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Be careful when just given a numerical correlation…</a:t>
            </a:r>
            <a:endParaRPr/>
          </a:p>
        </p:txBody>
      </p:sp>
      <p:pic>
        <p:nvPicPr>
          <p:cNvPr id="979" name="Google Shape;979;p124"/>
          <p:cNvPicPr preferRelativeResize="0"/>
          <p:nvPr>
            <p:ph idx="1" type="body"/>
          </p:nvPr>
        </p:nvPicPr>
        <p:blipFill rotWithShape="1">
          <a:blip r:embed="rId3">
            <a:alphaModFix/>
          </a:blip>
          <a:srcRect b="1301" l="-280" r="0" t="-675"/>
          <a:stretch/>
        </p:blipFill>
        <p:spPr>
          <a:xfrm>
            <a:off x="3466598" y="1346303"/>
            <a:ext cx="4828200" cy="3479400"/>
          </a:xfrm>
          <a:prstGeom prst="rect">
            <a:avLst/>
          </a:prstGeom>
          <a:noFill/>
          <a:ln>
            <a:noFill/>
          </a:ln>
        </p:spPr>
      </p:pic>
      <p:sp>
        <p:nvSpPr>
          <p:cNvPr id="980" name="Google Shape;980;p124"/>
          <p:cNvSpPr txBox="1"/>
          <p:nvPr/>
        </p:nvSpPr>
        <p:spPr>
          <a:xfrm>
            <a:off x="998000" y="2487625"/>
            <a:ext cx="2290500" cy="956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All of these graphs show </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a correlation of 0.816</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(Anscombe's quartet)</a:t>
            </a:r>
            <a:endParaRPr>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25"/>
          <p:cNvPicPr preferRelativeResize="0"/>
          <p:nvPr/>
        </p:nvPicPr>
        <p:blipFill rotWithShape="1">
          <a:blip r:embed="rId3">
            <a:alphaModFix/>
          </a:blip>
          <a:srcRect b="0" l="0" r="0" t="0"/>
          <a:stretch/>
        </p:blipFill>
        <p:spPr>
          <a:xfrm>
            <a:off x="0" y="0"/>
            <a:ext cx="7277684" cy="4946753"/>
          </a:xfrm>
          <a:prstGeom prst="rect">
            <a:avLst/>
          </a:prstGeom>
          <a:noFill/>
          <a:ln>
            <a:noFill/>
          </a:ln>
        </p:spPr>
      </p:pic>
      <p:pic>
        <p:nvPicPr>
          <p:cNvPr id="986" name="Google Shape;986;p125"/>
          <p:cNvPicPr preferRelativeResize="0"/>
          <p:nvPr/>
        </p:nvPicPr>
        <p:blipFill rotWithShape="1">
          <a:blip r:embed="rId4">
            <a:alphaModFix/>
          </a:blip>
          <a:srcRect b="0" l="0" r="0" t="0"/>
          <a:stretch/>
        </p:blipFill>
        <p:spPr>
          <a:xfrm>
            <a:off x="4170661" y="2975136"/>
            <a:ext cx="2151496" cy="296466"/>
          </a:xfrm>
          <a:prstGeom prst="rect">
            <a:avLst/>
          </a:prstGeom>
          <a:noFill/>
          <a:ln>
            <a:noFill/>
          </a:ln>
        </p:spPr>
      </p:pic>
      <p:pic>
        <p:nvPicPr>
          <p:cNvPr id="987" name="Google Shape;987;p125"/>
          <p:cNvPicPr preferRelativeResize="0"/>
          <p:nvPr/>
        </p:nvPicPr>
        <p:blipFill rotWithShape="1">
          <a:blip r:embed="rId5">
            <a:alphaModFix/>
          </a:blip>
          <a:srcRect b="0" l="0" r="0" t="0"/>
          <a:stretch/>
        </p:blipFill>
        <p:spPr>
          <a:xfrm>
            <a:off x="4274423" y="3901127"/>
            <a:ext cx="1378542" cy="314852"/>
          </a:xfrm>
          <a:prstGeom prst="rect">
            <a:avLst/>
          </a:prstGeom>
          <a:noFill/>
          <a:ln>
            <a:noFill/>
          </a:ln>
        </p:spPr>
      </p:pic>
      <p:pic>
        <p:nvPicPr>
          <p:cNvPr id="988" name="Google Shape;988;p125"/>
          <p:cNvPicPr preferRelativeResize="0"/>
          <p:nvPr/>
        </p:nvPicPr>
        <p:blipFill rotWithShape="1">
          <a:blip r:embed="rId6">
            <a:alphaModFix/>
          </a:blip>
          <a:srcRect b="0" l="0" r="0" t="0"/>
          <a:stretch/>
        </p:blipFill>
        <p:spPr>
          <a:xfrm>
            <a:off x="6126292" y="2237633"/>
            <a:ext cx="1028700" cy="235744"/>
          </a:xfrm>
          <a:prstGeom prst="rect">
            <a:avLst/>
          </a:prstGeom>
          <a:noFill/>
          <a:ln>
            <a:noFill/>
          </a:ln>
        </p:spPr>
      </p:pic>
      <p:pic>
        <p:nvPicPr>
          <p:cNvPr id="989" name="Google Shape;989;p125"/>
          <p:cNvPicPr preferRelativeResize="0"/>
          <p:nvPr/>
        </p:nvPicPr>
        <p:blipFill rotWithShape="1">
          <a:blip r:embed="rId7">
            <a:alphaModFix/>
          </a:blip>
          <a:srcRect b="0" l="0" r="0" t="0"/>
          <a:stretch/>
        </p:blipFill>
        <p:spPr>
          <a:xfrm>
            <a:off x="6233449" y="2994782"/>
            <a:ext cx="921544" cy="257175"/>
          </a:xfrm>
          <a:prstGeom prst="rect">
            <a:avLst/>
          </a:prstGeom>
          <a:noFill/>
          <a:ln>
            <a:noFill/>
          </a:ln>
        </p:spPr>
      </p:pic>
      <p:pic>
        <p:nvPicPr>
          <p:cNvPr id="990" name="Google Shape;990;p125"/>
          <p:cNvPicPr preferRelativeResize="0"/>
          <p:nvPr/>
        </p:nvPicPr>
        <p:blipFill rotWithShape="1">
          <a:blip r:embed="rId8">
            <a:alphaModFix/>
          </a:blip>
          <a:srcRect b="0" l="0" r="0" t="0"/>
          <a:stretch/>
        </p:blipFill>
        <p:spPr>
          <a:xfrm>
            <a:off x="5652964" y="3901127"/>
            <a:ext cx="2264569" cy="4929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126"/>
          <p:cNvPicPr preferRelativeResize="0"/>
          <p:nvPr/>
        </p:nvPicPr>
        <p:blipFill rotWithShape="1">
          <a:blip r:embed="rId3">
            <a:alphaModFix/>
          </a:blip>
          <a:srcRect b="0" l="0" r="0" t="0"/>
          <a:stretch/>
        </p:blipFill>
        <p:spPr>
          <a:xfrm>
            <a:off x="-1" y="0"/>
            <a:ext cx="6889042" cy="798227"/>
          </a:xfrm>
          <a:prstGeom prst="rect">
            <a:avLst/>
          </a:prstGeom>
          <a:noFill/>
          <a:ln>
            <a:noFill/>
          </a:ln>
        </p:spPr>
      </p:pic>
      <p:pic>
        <p:nvPicPr>
          <p:cNvPr id="996" name="Google Shape;996;p126"/>
          <p:cNvPicPr preferRelativeResize="0"/>
          <p:nvPr/>
        </p:nvPicPr>
        <p:blipFill rotWithShape="1">
          <a:blip r:embed="rId4">
            <a:alphaModFix/>
          </a:blip>
          <a:srcRect b="0" l="0" r="0" t="0"/>
          <a:stretch/>
        </p:blipFill>
        <p:spPr>
          <a:xfrm>
            <a:off x="1245589" y="798226"/>
            <a:ext cx="5514833" cy="395740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127"/>
          <p:cNvPicPr preferRelativeResize="0"/>
          <p:nvPr/>
        </p:nvPicPr>
        <p:blipFill rotWithShape="1">
          <a:blip r:embed="rId3">
            <a:alphaModFix/>
          </a:blip>
          <a:srcRect b="0" l="0" r="0" t="0"/>
          <a:stretch/>
        </p:blipFill>
        <p:spPr>
          <a:xfrm>
            <a:off x="-1" y="-1"/>
            <a:ext cx="6543207" cy="4983769"/>
          </a:xfrm>
          <a:prstGeom prst="rect">
            <a:avLst/>
          </a:prstGeom>
          <a:noFill/>
          <a:ln>
            <a:noFill/>
          </a:ln>
        </p:spPr>
      </p:pic>
      <p:pic>
        <p:nvPicPr>
          <p:cNvPr id="1002" name="Google Shape;1002;p127"/>
          <p:cNvPicPr preferRelativeResize="0"/>
          <p:nvPr/>
        </p:nvPicPr>
        <p:blipFill rotWithShape="1">
          <a:blip r:embed="rId4">
            <a:alphaModFix/>
          </a:blip>
          <a:srcRect b="0" l="0" r="0" t="0"/>
          <a:stretch/>
        </p:blipFill>
        <p:spPr>
          <a:xfrm>
            <a:off x="4457230" y="2491883"/>
            <a:ext cx="2085975" cy="15430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128"/>
          <p:cNvPicPr preferRelativeResize="0"/>
          <p:nvPr/>
        </p:nvPicPr>
        <p:blipFill rotWithShape="1">
          <a:blip r:embed="rId3">
            <a:alphaModFix/>
          </a:blip>
          <a:srcRect b="0" l="0" r="0" t="0"/>
          <a:stretch/>
        </p:blipFill>
        <p:spPr>
          <a:xfrm>
            <a:off x="0" y="0"/>
            <a:ext cx="7161550" cy="485221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129"/>
          <p:cNvPicPr preferRelativeResize="0"/>
          <p:nvPr/>
        </p:nvPicPr>
        <p:blipFill rotWithShape="1">
          <a:blip r:embed="rId3">
            <a:alphaModFix/>
          </a:blip>
          <a:srcRect b="0" l="0" r="0" t="0"/>
          <a:stretch/>
        </p:blipFill>
        <p:spPr>
          <a:xfrm>
            <a:off x="0" y="-1"/>
            <a:ext cx="7767196" cy="406982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130"/>
          <p:cNvPicPr preferRelativeResize="0"/>
          <p:nvPr/>
        </p:nvPicPr>
        <p:blipFill rotWithShape="1">
          <a:blip r:embed="rId3">
            <a:alphaModFix/>
          </a:blip>
          <a:srcRect b="0" l="0" r="0" t="0"/>
          <a:stretch/>
        </p:blipFill>
        <p:spPr>
          <a:xfrm>
            <a:off x="0" y="0"/>
            <a:ext cx="5902254" cy="2293494"/>
          </a:xfrm>
          <a:prstGeom prst="rect">
            <a:avLst/>
          </a:prstGeom>
          <a:noFill/>
          <a:ln>
            <a:noFill/>
          </a:ln>
        </p:spPr>
      </p:pic>
      <p:pic>
        <p:nvPicPr>
          <p:cNvPr id="1020" name="Google Shape;1020;p130"/>
          <p:cNvPicPr preferRelativeResize="0"/>
          <p:nvPr/>
        </p:nvPicPr>
        <p:blipFill rotWithShape="1">
          <a:blip r:embed="rId4">
            <a:alphaModFix/>
          </a:blip>
          <a:srcRect b="0" l="0" r="0" t="0"/>
          <a:stretch/>
        </p:blipFill>
        <p:spPr>
          <a:xfrm>
            <a:off x="2951128" y="2483332"/>
            <a:ext cx="1443038" cy="671513"/>
          </a:xfrm>
          <a:prstGeom prst="rect">
            <a:avLst/>
          </a:prstGeom>
          <a:noFill/>
          <a:ln>
            <a:noFill/>
          </a:ln>
        </p:spPr>
      </p:pic>
      <p:pic>
        <p:nvPicPr>
          <p:cNvPr id="1021" name="Google Shape;1021;p130"/>
          <p:cNvPicPr preferRelativeResize="0"/>
          <p:nvPr/>
        </p:nvPicPr>
        <p:blipFill rotWithShape="1">
          <a:blip r:embed="rId5">
            <a:alphaModFix/>
          </a:blip>
          <a:srcRect b="0" l="0" r="0" t="0"/>
          <a:stretch/>
        </p:blipFill>
        <p:spPr>
          <a:xfrm>
            <a:off x="3199404" y="3086101"/>
            <a:ext cx="721519" cy="278606"/>
          </a:xfrm>
          <a:prstGeom prst="rect">
            <a:avLst/>
          </a:prstGeom>
          <a:noFill/>
          <a:ln>
            <a:noFill/>
          </a:ln>
        </p:spPr>
      </p:pic>
      <p:pic>
        <p:nvPicPr>
          <p:cNvPr id="1022" name="Google Shape;1022;p130"/>
          <p:cNvPicPr preferRelativeResize="0"/>
          <p:nvPr/>
        </p:nvPicPr>
        <p:blipFill rotWithShape="1">
          <a:blip r:embed="rId6">
            <a:alphaModFix/>
          </a:blip>
          <a:srcRect b="0" l="0" r="0" t="0"/>
          <a:stretch/>
        </p:blipFill>
        <p:spPr>
          <a:xfrm>
            <a:off x="549249" y="3610288"/>
            <a:ext cx="5572125" cy="714375"/>
          </a:xfrm>
          <a:prstGeom prst="rect">
            <a:avLst/>
          </a:prstGeom>
          <a:noFill/>
          <a:ln>
            <a:noFill/>
          </a:ln>
        </p:spPr>
      </p:pic>
      <p:sp>
        <p:nvSpPr>
          <p:cNvPr id="1023" name="Google Shape;1023;p130"/>
          <p:cNvSpPr txBox="1"/>
          <p:nvPr/>
        </p:nvSpPr>
        <p:spPr>
          <a:xfrm>
            <a:off x="1279025" y="863775"/>
            <a:ext cx="1809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(Optional Formula)</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31"/>
          <p:cNvPicPr preferRelativeResize="0"/>
          <p:nvPr/>
        </p:nvPicPr>
        <p:blipFill rotWithShape="1">
          <a:blip r:embed="rId3">
            <a:alphaModFix/>
          </a:blip>
          <a:srcRect b="0" l="0" r="0" t="0"/>
          <a:stretch/>
        </p:blipFill>
        <p:spPr>
          <a:xfrm>
            <a:off x="0" y="0"/>
            <a:ext cx="5779294" cy="2114550"/>
          </a:xfrm>
          <a:prstGeom prst="rect">
            <a:avLst/>
          </a:prstGeom>
          <a:noFill/>
          <a:ln>
            <a:noFill/>
          </a:ln>
        </p:spPr>
      </p:pic>
      <p:pic>
        <p:nvPicPr>
          <p:cNvPr id="1029" name="Google Shape;1029;p131"/>
          <p:cNvPicPr preferRelativeResize="0"/>
          <p:nvPr/>
        </p:nvPicPr>
        <p:blipFill rotWithShape="1">
          <a:blip r:embed="rId4">
            <a:alphaModFix/>
          </a:blip>
          <a:srcRect b="0" l="0" r="0" t="0"/>
          <a:stretch/>
        </p:blipFill>
        <p:spPr>
          <a:xfrm>
            <a:off x="123785" y="2252564"/>
            <a:ext cx="4356887" cy="1884721"/>
          </a:xfrm>
          <a:prstGeom prst="rect">
            <a:avLst/>
          </a:prstGeom>
          <a:noFill/>
          <a:ln>
            <a:noFill/>
          </a:ln>
        </p:spPr>
      </p:pic>
      <p:pic>
        <p:nvPicPr>
          <p:cNvPr id="1030" name="Google Shape;1030;p131"/>
          <p:cNvPicPr preferRelativeResize="0"/>
          <p:nvPr/>
        </p:nvPicPr>
        <p:blipFill rotWithShape="1">
          <a:blip r:embed="rId5">
            <a:alphaModFix/>
          </a:blip>
          <a:srcRect b="0" l="0" r="0" t="0"/>
          <a:stretch/>
        </p:blipFill>
        <p:spPr>
          <a:xfrm>
            <a:off x="4876254" y="3194924"/>
            <a:ext cx="2314575" cy="542925"/>
          </a:xfrm>
          <a:prstGeom prst="rect">
            <a:avLst/>
          </a:prstGeom>
          <a:noFill/>
          <a:ln>
            <a:noFill/>
          </a:ln>
        </p:spPr>
      </p:pic>
      <p:sp>
        <p:nvSpPr>
          <p:cNvPr id="1031" name="Google Shape;1031;p131"/>
          <p:cNvSpPr txBox="1"/>
          <p:nvPr/>
        </p:nvSpPr>
        <p:spPr>
          <a:xfrm>
            <a:off x="1257500" y="707725"/>
            <a:ext cx="1809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(Optional Formula)</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299466" y="63532"/>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Building a 90% CI</a:t>
            </a:r>
            <a:endParaRPr/>
          </a:p>
        </p:txBody>
      </p:sp>
      <p:pic>
        <p:nvPicPr>
          <p:cNvPr id="193" name="Google Shape;193;p33"/>
          <p:cNvPicPr preferRelativeResize="0"/>
          <p:nvPr/>
        </p:nvPicPr>
        <p:blipFill rotWithShape="1">
          <a:blip r:embed="rId3">
            <a:alphaModFix/>
          </a:blip>
          <a:srcRect b="81498" l="0" r="0" t="0"/>
          <a:stretch/>
        </p:blipFill>
        <p:spPr>
          <a:xfrm>
            <a:off x="972975" y="905400"/>
            <a:ext cx="6598250" cy="752550"/>
          </a:xfrm>
          <a:prstGeom prst="rect">
            <a:avLst/>
          </a:prstGeom>
          <a:noFill/>
          <a:ln>
            <a:noFill/>
          </a:ln>
        </p:spPr>
      </p:pic>
      <p:sp>
        <p:nvSpPr>
          <p:cNvPr id="194" name="Google Shape;194;p33"/>
          <p:cNvSpPr txBox="1"/>
          <p:nvPr/>
        </p:nvSpPr>
        <p:spPr>
          <a:xfrm>
            <a:off x="299475" y="1940700"/>
            <a:ext cx="370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&gt; qt(0.05,51)</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[1] -1.675285</a:t>
            </a:r>
            <a:endParaRPr>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&gt; qt(0.05, 51, lower.tail = F)</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[1] 1.675285</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pic>
        <p:nvPicPr>
          <p:cNvPr id="195" name="Google Shape;195;p33"/>
          <p:cNvPicPr preferRelativeResize="0"/>
          <p:nvPr/>
        </p:nvPicPr>
        <p:blipFill>
          <a:blip r:embed="rId4">
            <a:alphaModFix/>
          </a:blip>
          <a:stretch>
            <a:fillRect/>
          </a:stretch>
        </p:blipFill>
        <p:spPr>
          <a:xfrm>
            <a:off x="4136499" y="2174675"/>
            <a:ext cx="4705001" cy="236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32"/>
          <p:cNvPicPr preferRelativeResize="0"/>
          <p:nvPr/>
        </p:nvPicPr>
        <p:blipFill rotWithShape="1">
          <a:blip r:embed="rId3">
            <a:alphaModFix/>
          </a:blip>
          <a:srcRect b="0" l="0" r="0" t="0"/>
          <a:stretch/>
        </p:blipFill>
        <p:spPr>
          <a:xfrm>
            <a:off x="-1" y="131222"/>
            <a:ext cx="7060367" cy="433366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33"/>
          <p:cNvPicPr preferRelativeResize="0"/>
          <p:nvPr/>
        </p:nvPicPr>
        <p:blipFill rotWithShape="1">
          <a:blip r:embed="rId3">
            <a:alphaModFix/>
          </a:blip>
          <a:srcRect b="0" l="0" r="0" t="0"/>
          <a:stretch/>
        </p:blipFill>
        <p:spPr>
          <a:xfrm>
            <a:off x="0" y="0"/>
            <a:ext cx="6934324" cy="484557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134"/>
          <p:cNvPicPr preferRelativeResize="0"/>
          <p:nvPr/>
        </p:nvPicPr>
        <p:blipFill rotWithShape="1">
          <a:blip r:embed="rId3">
            <a:alphaModFix/>
          </a:blip>
          <a:srcRect b="0" l="0" r="0" t="0"/>
          <a:stretch/>
        </p:blipFill>
        <p:spPr>
          <a:xfrm>
            <a:off x="0" y="0"/>
            <a:ext cx="6419538" cy="491421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35"/>
          <p:cNvPicPr preferRelativeResize="0"/>
          <p:nvPr/>
        </p:nvPicPr>
        <p:blipFill rotWithShape="1">
          <a:blip r:embed="rId3">
            <a:alphaModFix/>
          </a:blip>
          <a:srcRect b="0" l="0" r="0" t="0"/>
          <a:stretch/>
        </p:blipFill>
        <p:spPr>
          <a:xfrm>
            <a:off x="-1" y="-1"/>
            <a:ext cx="6692493" cy="500296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136"/>
          <p:cNvPicPr preferRelativeResize="0"/>
          <p:nvPr/>
        </p:nvPicPr>
        <p:blipFill rotWithShape="1">
          <a:blip r:embed="rId3">
            <a:alphaModFix/>
          </a:blip>
          <a:srcRect b="0" l="0" r="0" t="0"/>
          <a:stretch/>
        </p:blipFill>
        <p:spPr>
          <a:xfrm>
            <a:off x="0" y="0"/>
            <a:ext cx="6544088" cy="1439056"/>
          </a:xfrm>
          <a:prstGeom prst="rect">
            <a:avLst/>
          </a:prstGeom>
          <a:noFill/>
          <a:ln>
            <a:noFill/>
          </a:ln>
        </p:spPr>
      </p:pic>
      <p:pic>
        <p:nvPicPr>
          <p:cNvPr id="1058" name="Google Shape;1058;p136"/>
          <p:cNvPicPr preferRelativeResize="0"/>
          <p:nvPr/>
        </p:nvPicPr>
        <p:blipFill rotWithShape="1">
          <a:blip r:embed="rId4">
            <a:alphaModFix/>
          </a:blip>
          <a:srcRect b="0" l="0" r="0" t="0"/>
          <a:stretch/>
        </p:blipFill>
        <p:spPr>
          <a:xfrm>
            <a:off x="563536" y="1526888"/>
            <a:ext cx="7059866" cy="294767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37"/>
          <p:cNvPicPr preferRelativeResize="0"/>
          <p:nvPr/>
        </p:nvPicPr>
        <p:blipFill rotWithShape="1">
          <a:blip r:embed="rId3">
            <a:alphaModFix/>
          </a:blip>
          <a:srcRect b="0" l="0" r="0" t="0"/>
          <a:stretch/>
        </p:blipFill>
        <p:spPr>
          <a:xfrm>
            <a:off x="0" y="0"/>
            <a:ext cx="7303025" cy="4901783"/>
          </a:xfrm>
          <a:prstGeom prst="rect">
            <a:avLst/>
          </a:prstGeom>
          <a:noFill/>
          <a:ln>
            <a:noFill/>
          </a:ln>
        </p:spPr>
      </p:pic>
      <p:sp>
        <p:nvSpPr>
          <p:cNvPr id="1064" name="Google Shape;1064;p137"/>
          <p:cNvSpPr/>
          <p:nvPr/>
        </p:nvSpPr>
        <p:spPr>
          <a:xfrm>
            <a:off x="4336000" y="1128000"/>
            <a:ext cx="1479900" cy="304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7"/>
          <p:cNvSpPr/>
          <p:nvPr/>
        </p:nvSpPr>
        <p:spPr>
          <a:xfrm>
            <a:off x="5778800" y="1128000"/>
            <a:ext cx="3032100" cy="304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6" name="Google Shape;1066;p137"/>
          <p:cNvCxnSpPr/>
          <p:nvPr/>
        </p:nvCxnSpPr>
        <p:spPr>
          <a:xfrm>
            <a:off x="1288000" y="1816000"/>
            <a:ext cx="5328000" cy="24399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4"/>
                                        </p:tgtEl>
                                      </p:cBhvr>
                                    </p:animEffect>
                                    <p:set>
                                      <p:cBhvr>
                                        <p:cTn dur="1" fill="hold">
                                          <p:stCondLst>
                                            <p:cond delay="1000"/>
                                          </p:stCondLst>
                                        </p:cTn>
                                        <p:tgtEl>
                                          <p:spTgt spid="10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5"/>
                                        </p:tgtEl>
                                      </p:cBhvr>
                                    </p:animEffect>
                                    <p:set>
                                      <p:cBhvr>
                                        <p:cTn dur="1" fill="hold">
                                          <p:stCondLst>
                                            <p:cond delay="1000"/>
                                          </p:stCondLst>
                                        </p:cTn>
                                        <p:tgtEl>
                                          <p:spTgt spid="10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Dangers of Extrapolation</a:t>
            </a:r>
            <a:endParaRPr/>
          </a:p>
        </p:txBody>
      </p:sp>
      <p:sp>
        <p:nvSpPr>
          <p:cNvPr id="1072" name="Google Shape;1072;p138"/>
          <p:cNvSpPr txBox="1"/>
          <p:nvPr>
            <p:ph idx="1" type="body"/>
          </p:nvPr>
        </p:nvSpPr>
        <p:spPr>
          <a:xfrm>
            <a:off x="5304450" y="1369225"/>
            <a:ext cx="3623700" cy="18033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None/>
            </a:pPr>
            <a:r>
              <a:rPr lang="en" sz="2400">
                <a:solidFill>
                  <a:srgbClr val="0000FF"/>
                </a:solidFill>
              </a:rPr>
              <a:t>“By 2048, all Americans will be overweight or obese”</a:t>
            </a:r>
            <a:endParaRPr sz="2400">
              <a:solidFill>
                <a:srgbClr val="0000FF"/>
              </a:solidFill>
            </a:endParaRPr>
          </a:p>
          <a:p>
            <a:pPr indent="0" lvl="0" marL="0" rtl="0" algn="ctr">
              <a:lnSpc>
                <a:spcPct val="90000"/>
              </a:lnSpc>
              <a:spcBef>
                <a:spcPts val="0"/>
              </a:spcBef>
              <a:spcAft>
                <a:spcPts val="0"/>
              </a:spcAft>
              <a:buNone/>
            </a:pPr>
            <a:r>
              <a:t/>
            </a:r>
            <a:endParaRPr sz="1200"/>
          </a:p>
          <a:p>
            <a:pPr indent="0" lvl="0" marL="0" rtl="0" algn="r">
              <a:lnSpc>
                <a:spcPct val="90000"/>
              </a:lnSpc>
              <a:spcBef>
                <a:spcPts val="800"/>
              </a:spcBef>
              <a:spcAft>
                <a:spcPts val="0"/>
              </a:spcAft>
              <a:buNone/>
            </a:pPr>
            <a:r>
              <a:rPr lang="en" sz="1200" u="sng">
                <a:solidFill>
                  <a:schemeClr val="hlink"/>
                </a:solidFill>
                <a:hlinkClick r:id="rId3"/>
              </a:rPr>
              <a:t>http://www.ncbi.nlm.nih.gov/pubmed/18719634</a:t>
            </a:r>
            <a:endParaRPr sz="1200"/>
          </a:p>
          <a:p>
            <a:pPr indent="-38100" lvl="0" marL="177800" rtl="0" algn="r">
              <a:lnSpc>
                <a:spcPct val="90000"/>
              </a:lnSpc>
              <a:spcBef>
                <a:spcPts val="0"/>
              </a:spcBef>
              <a:spcAft>
                <a:spcPts val="0"/>
              </a:spcAft>
              <a:buClr>
                <a:schemeClr val="dk1"/>
              </a:buClr>
              <a:buSzPts val="2100"/>
              <a:buNone/>
            </a:pPr>
            <a:r>
              <a:rPr lang="en" sz="1150">
                <a:solidFill>
                  <a:srgbClr val="1C1D1E"/>
                </a:solidFill>
                <a:latin typeface="Arial"/>
                <a:ea typeface="Arial"/>
                <a:cs typeface="Arial"/>
                <a:sym typeface="Arial"/>
              </a:rPr>
              <a:t>2008 North American Association </a:t>
            </a:r>
            <a:endParaRPr sz="1150">
              <a:solidFill>
                <a:srgbClr val="1C1D1E"/>
              </a:solidFill>
              <a:latin typeface="Arial"/>
              <a:ea typeface="Arial"/>
              <a:cs typeface="Arial"/>
              <a:sym typeface="Arial"/>
            </a:endParaRPr>
          </a:p>
          <a:p>
            <a:pPr indent="-38100" lvl="0" marL="177800" rtl="0" algn="r">
              <a:lnSpc>
                <a:spcPct val="90000"/>
              </a:lnSpc>
              <a:spcBef>
                <a:spcPts val="0"/>
              </a:spcBef>
              <a:spcAft>
                <a:spcPts val="0"/>
              </a:spcAft>
              <a:buClr>
                <a:schemeClr val="dk1"/>
              </a:buClr>
              <a:buSzPts val="2100"/>
              <a:buNone/>
            </a:pPr>
            <a:r>
              <a:rPr lang="en" sz="1150">
                <a:solidFill>
                  <a:srgbClr val="1C1D1E"/>
                </a:solidFill>
                <a:latin typeface="Arial"/>
                <a:ea typeface="Arial"/>
                <a:cs typeface="Arial"/>
                <a:sym typeface="Arial"/>
              </a:rPr>
              <a:t>for the Study of Obesity</a:t>
            </a:r>
            <a:endParaRPr/>
          </a:p>
          <a:p>
            <a:pPr indent="-38100" lvl="0" marL="177800" rtl="0" algn="l">
              <a:lnSpc>
                <a:spcPct val="90000"/>
              </a:lnSpc>
              <a:spcBef>
                <a:spcPts val="800"/>
              </a:spcBef>
              <a:spcAft>
                <a:spcPts val="0"/>
              </a:spcAft>
              <a:buClr>
                <a:schemeClr val="dk1"/>
              </a:buClr>
              <a:buSzPts val="2100"/>
              <a:buNone/>
            </a:pPr>
            <a:r>
              <a:t/>
            </a:r>
            <a:endParaRPr/>
          </a:p>
          <a:p>
            <a:pPr indent="0" lvl="0" marL="0" rtl="0" algn="l">
              <a:lnSpc>
                <a:spcPct val="90000"/>
              </a:lnSpc>
              <a:spcBef>
                <a:spcPts val="800"/>
              </a:spcBef>
              <a:spcAft>
                <a:spcPts val="1600"/>
              </a:spcAft>
              <a:buNone/>
            </a:pPr>
            <a:r>
              <a:t/>
            </a:r>
            <a:endParaRPr/>
          </a:p>
        </p:txBody>
      </p:sp>
      <p:grpSp>
        <p:nvGrpSpPr>
          <p:cNvPr id="1073" name="Google Shape;1073;p138"/>
          <p:cNvGrpSpPr/>
          <p:nvPr/>
        </p:nvGrpSpPr>
        <p:grpSpPr>
          <a:xfrm>
            <a:off x="224000" y="1188625"/>
            <a:ext cx="4848000" cy="3711900"/>
            <a:chOff x="224000" y="1188625"/>
            <a:chExt cx="4848000" cy="3711900"/>
          </a:xfrm>
        </p:grpSpPr>
        <p:sp>
          <p:nvSpPr>
            <p:cNvPr id="1074" name="Google Shape;1074;p138"/>
            <p:cNvSpPr/>
            <p:nvPr/>
          </p:nvSpPr>
          <p:spPr>
            <a:xfrm>
              <a:off x="224000" y="1188625"/>
              <a:ext cx="4848000" cy="3711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138"/>
            <p:cNvGrpSpPr/>
            <p:nvPr/>
          </p:nvGrpSpPr>
          <p:grpSpPr>
            <a:xfrm>
              <a:off x="273300" y="1268050"/>
              <a:ext cx="4762500" cy="3464700"/>
              <a:chOff x="273300" y="1268050"/>
              <a:chExt cx="4762500" cy="3464700"/>
            </a:xfrm>
          </p:grpSpPr>
          <p:pic>
            <p:nvPicPr>
              <p:cNvPr id="1076" name="Google Shape;1076;p138"/>
              <p:cNvPicPr preferRelativeResize="0"/>
              <p:nvPr/>
            </p:nvPicPr>
            <p:blipFill>
              <a:blip r:embed="rId4">
                <a:alphaModFix/>
              </a:blip>
              <a:stretch>
                <a:fillRect/>
              </a:stretch>
            </p:blipFill>
            <p:spPr>
              <a:xfrm>
                <a:off x="273300" y="1268050"/>
                <a:ext cx="4762500" cy="2781300"/>
              </a:xfrm>
              <a:prstGeom prst="rect">
                <a:avLst/>
              </a:prstGeom>
              <a:noFill/>
              <a:ln>
                <a:noFill/>
              </a:ln>
            </p:spPr>
          </p:pic>
          <p:sp>
            <p:nvSpPr>
              <p:cNvPr id="1077" name="Google Shape;1077;p138"/>
              <p:cNvSpPr txBox="1"/>
              <p:nvPr/>
            </p:nvSpPr>
            <p:spPr>
              <a:xfrm>
                <a:off x="273300" y="4049350"/>
                <a:ext cx="47625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C1D1E"/>
                    </a:solidFill>
                    <a:highlight>
                      <a:srgbClr val="FFFFFF"/>
                    </a:highlight>
                  </a:rPr>
                  <a:t>Prevalence of obesity and overweight among US adults: Observed during 1976–2004 and projected. The projected prevalence presented here are those based on our linear regression models.</a:t>
                </a:r>
                <a:endParaRPr>
                  <a:latin typeface="Calibri"/>
                  <a:ea typeface="Calibri"/>
                  <a:cs typeface="Calibri"/>
                  <a:sym typeface="Calibri"/>
                </a:endParaRPr>
              </a:p>
            </p:txBody>
          </p:sp>
        </p:grpSp>
      </p:grpSp>
      <p:sp>
        <p:nvSpPr>
          <p:cNvPr id="1078" name="Google Shape;1078;p138"/>
          <p:cNvSpPr txBox="1"/>
          <p:nvPr/>
        </p:nvSpPr>
        <p:spPr>
          <a:xfrm>
            <a:off x="6128000" y="3748625"/>
            <a:ext cx="2168100" cy="5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What went wrong?</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1000"/>
                                        <p:tgtEl>
                                          <p:spTgt spid="10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39"/>
          <p:cNvSpPr txBox="1"/>
          <p:nvPr>
            <p:ph type="title"/>
          </p:nvPr>
        </p:nvSpPr>
        <p:spPr>
          <a:xfrm>
            <a:off x="628650" y="-30956"/>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Dangers of Extrapolation</a:t>
            </a:r>
            <a:endParaRPr/>
          </a:p>
        </p:txBody>
      </p:sp>
      <p:pic>
        <p:nvPicPr>
          <p:cNvPr id="1084" name="Google Shape;1084;p139"/>
          <p:cNvPicPr preferRelativeResize="0"/>
          <p:nvPr/>
        </p:nvPicPr>
        <p:blipFill rotWithShape="1">
          <a:blip r:embed="rId3">
            <a:alphaModFix/>
          </a:blip>
          <a:srcRect b="-1880" l="50484" r="-2854" t="1880"/>
          <a:stretch/>
        </p:blipFill>
        <p:spPr>
          <a:xfrm>
            <a:off x="2596000" y="736425"/>
            <a:ext cx="3952000" cy="4407075"/>
          </a:xfrm>
          <a:prstGeom prst="rect">
            <a:avLst/>
          </a:prstGeom>
          <a:noFill/>
          <a:ln>
            <a:noFill/>
          </a:ln>
        </p:spPr>
      </p:pic>
      <p:sp>
        <p:nvSpPr>
          <p:cNvPr id="1085" name="Google Shape;1085;p139"/>
          <p:cNvSpPr/>
          <p:nvPr/>
        </p:nvSpPr>
        <p:spPr>
          <a:xfrm>
            <a:off x="3699800" y="1056000"/>
            <a:ext cx="1052100" cy="260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9"/>
          <p:cNvSpPr/>
          <p:nvPr/>
        </p:nvSpPr>
        <p:spPr>
          <a:xfrm>
            <a:off x="4690400" y="1056000"/>
            <a:ext cx="1389600" cy="224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40"/>
          <p:cNvSpPr txBox="1"/>
          <p:nvPr>
            <p:ph type="title"/>
          </p:nvPr>
        </p:nvSpPr>
        <p:spPr>
          <a:xfrm>
            <a:off x="628650" y="-30956"/>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Dangers of Extrapolation</a:t>
            </a:r>
            <a:endParaRPr/>
          </a:p>
        </p:txBody>
      </p:sp>
      <p:pic>
        <p:nvPicPr>
          <p:cNvPr id="1092" name="Google Shape;1092;p140"/>
          <p:cNvPicPr preferRelativeResize="0"/>
          <p:nvPr/>
        </p:nvPicPr>
        <p:blipFill rotWithShape="1">
          <a:blip r:embed="rId3">
            <a:alphaModFix/>
          </a:blip>
          <a:srcRect b="-1880" l="50484" r="-2854" t="1880"/>
          <a:stretch/>
        </p:blipFill>
        <p:spPr>
          <a:xfrm>
            <a:off x="2596000" y="736425"/>
            <a:ext cx="3952000" cy="4407075"/>
          </a:xfrm>
          <a:prstGeom prst="rect">
            <a:avLst/>
          </a:prstGeom>
          <a:noFill/>
          <a:ln>
            <a:noFill/>
          </a:ln>
        </p:spPr>
      </p:pic>
      <p:sp>
        <p:nvSpPr>
          <p:cNvPr id="1093" name="Google Shape;1093;p140"/>
          <p:cNvSpPr/>
          <p:nvPr/>
        </p:nvSpPr>
        <p:spPr>
          <a:xfrm>
            <a:off x="3699800" y="1056000"/>
            <a:ext cx="1052100" cy="260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0"/>
          <p:cNvSpPr/>
          <p:nvPr/>
        </p:nvSpPr>
        <p:spPr>
          <a:xfrm>
            <a:off x="4690400" y="1056000"/>
            <a:ext cx="1389600" cy="224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93"/>
                                        </p:tgtEl>
                                      </p:cBhvr>
                                    </p:animEffect>
                                    <p:set>
                                      <p:cBhvr>
                                        <p:cTn dur="1" fill="hold">
                                          <p:stCondLst>
                                            <p:cond delay="1000"/>
                                          </p:stCondLst>
                                        </p:cTn>
                                        <p:tgtEl>
                                          <p:spTgt spid="109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094"/>
                                        </p:tgtEl>
                                      </p:cBhvr>
                                    </p:animEffect>
                                    <p:set>
                                      <p:cBhvr>
                                        <p:cTn dur="1" fill="hold">
                                          <p:stCondLst>
                                            <p:cond delay="1000"/>
                                          </p:stCondLst>
                                        </p:cTn>
                                        <p:tgtEl>
                                          <p:spTgt spid="10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1"/>
          <p:cNvSpPr txBox="1"/>
          <p:nvPr>
            <p:ph type="title"/>
          </p:nvPr>
        </p:nvSpPr>
        <p:spPr>
          <a:xfrm>
            <a:off x="628650" y="-30956"/>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Dangers of Extrapolation</a:t>
            </a:r>
            <a:endParaRPr/>
          </a:p>
        </p:txBody>
      </p:sp>
      <p:pic>
        <p:nvPicPr>
          <p:cNvPr id="1100" name="Google Shape;1100;p141"/>
          <p:cNvPicPr preferRelativeResize="0"/>
          <p:nvPr/>
        </p:nvPicPr>
        <p:blipFill rotWithShape="1">
          <a:blip r:embed="rId3">
            <a:alphaModFix/>
          </a:blip>
          <a:srcRect b="-1880" l="50484" r="-2854" t="1880"/>
          <a:stretch/>
        </p:blipFill>
        <p:spPr>
          <a:xfrm>
            <a:off x="2596000" y="736425"/>
            <a:ext cx="3952000" cy="4407075"/>
          </a:xfrm>
          <a:prstGeom prst="rect">
            <a:avLst/>
          </a:prstGeom>
          <a:noFill/>
          <a:ln>
            <a:noFill/>
          </a:ln>
        </p:spPr>
      </p:pic>
      <p:sp>
        <p:nvSpPr>
          <p:cNvPr id="1101" name="Google Shape;1101;p141"/>
          <p:cNvSpPr/>
          <p:nvPr/>
        </p:nvSpPr>
        <p:spPr>
          <a:xfrm>
            <a:off x="3699800" y="1056000"/>
            <a:ext cx="1052100" cy="260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1"/>
          <p:cNvSpPr/>
          <p:nvPr/>
        </p:nvSpPr>
        <p:spPr>
          <a:xfrm>
            <a:off x="4690400" y="1056000"/>
            <a:ext cx="1389600" cy="224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1"/>
          <p:cNvSpPr/>
          <p:nvPr/>
        </p:nvSpPr>
        <p:spPr>
          <a:xfrm>
            <a:off x="3120000" y="1384000"/>
            <a:ext cx="3040000" cy="2720000"/>
          </a:xfrm>
          <a:custGeom>
            <a:rect b="b" l="l" r="r" t="t"/>
            <a:pathLst>
              <a:path extrusionOk="0" h="108800" w="121600">
                <a:moveTo>
                  <a:pt x="0" y="108800"/>
                </a:moveTo>
                <a:cubicBezTo>
                  <a:pt x="3680" y="105013"/>
                  <a:pt x="13440" y="98613"/>
                  <a:pt x="22080" y="86080"/>
                </a:cubicBezTo>
                <a:cubicBezTo>
                  <a:pt x="30720" y="73547"/>
                  <a:pt x="41653" y="46667"/>
                  <a:pt x="51840" y="33600"/>
                </a:cubicBezTo>
                <a:cubicBezTo>
                  <a:pt x="62027" y="20533"/>
                  <a:pt x="71573" y="13280"/>
                  <a:pt x="83200" y="7680"/>
                </a:cubicBezTo>
                <a:cubicBezTo>
                  <a:pt x="94827" y="2080"/>
                  <a:pt x="115200" y="1280"/>
                  <a:pt x="121600" y="0"/>
                </a:cubicBezTo>
              </a:path>
            </a:pathLst>
          </a:custGeom>
          <a:noFill/>
          <a:ln cap="flat" cmpd="sng" w="38100">
            <a:solidFill>
              <a:srgbClr val="FF0000"/>
            </a:solidFill>
            <a:prstDash val="solid"/>
            <a:round/>
            <a:headEnd len="med" w="med" type="none"/>
            <a:tailEnd len="med" w="med" type="none"/>
          </a:ln>
        </p:spPr>
      </p:sp>
      <p:sp>
        <p:nvSpPr>
          <p:cNvPr id="1104" name="Google Shape;1104;p141"/>
          <p:cNvSpPr txBox="1"/>
          <p:nvPr/>
        </p:nvSpPr>
        <p:spPr>
          <a:xfrm>
            <a:off x="6416000" y="1907250"/>
            <a:ext cx="17280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Logistic Regression</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(See section 8.4 if you are curious)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Calculating the Confidence Interval</a:t>
            </a:r>
            <a:endParaRPr/>
          </a:p>
        </p:txBody>
      </p:sp>
      <p:sp>
        <p:nvSpPr>
          <p:cNvPr id="201" name="Google Shape;201;p34"/>
          <p:cNvSpPr txBox="1"/>
          <p:nvPr>
            <p:ph idx="1" type="body"/>
          </p:nvPr>
        </p:nvSpPr>
        <p:spPr>
          <a:xfrm>
            <a:off x="628650" y="1369221"/>
            <a:ext cx="7886700" cy="1065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n"/>
              <a:t>point estimate ± ME</a:t>
            </a:r>
            <a:endParaRPr i="1"/>
          </a:p>
          <a:p>
            <a:pPr indent="0" lvl="0" marL="0" rtl="0" algn="ctr">
              <a:spcBef>
                <a:spcPts val="1600"/>
              </a:spcBef>
              <a:spcAft>
                <a:spcPts val="1600"/>
              </a:spcAft>
              <a:buNone/>
            </a:pPr>
            <a:r>
              <a:rPr i="1" lang="en"/>
              <a:t>point</a:t>
            </a:r>
            <a:r>
              <a:rPr i="1" lang="en"/>
              <a:t> estimate ± t* · SE</a:t>
            </a:r>
            <a:endParaRPr i="1"/>
          </a:p>
        </p:txBody>
      </p:sp>
      <p:pic>
        <p:nvPicPr>
          <p:cNvPr id="202" name="Google Shape;202;p34"/>
          <p:cNvPicPr preferRelativeResize="0"/>
          <p:nvPr/>
        </p:nvPicPr>
        <p:blipFill>
          <a:blip r:embed="rId3">
            <a:alphaModFix/>
          </a:blip>
          <a:stretch>
            <a:fillRect/>
          </a:stretch>
        </p:blipFill>
        <p:spPr>
          <a:xfrm>
            <a:off x="1799775" y="2484200"/>
            <a:ext cx="5976470" cy="635000"/>
          </a:xfrm>
          <a:prstGeom prst="rect">
            <a:avLst/>
          </a:prstGeom>
          <a:noFill/>
          <a:ln>
            <a:noFill/>
          </a:ln>
        </p:spPr>
      </p:pic>
      <p:sp>
        <p:nvSpPr>
          <p:cNvPr id="203" name="Google Shape;203;p34"/>
          <p:cNvSpPr txBox="1"/>
          <p:nvPr/>
        </p:nvSpPr>
        <p:spPr>
          <a:xfrm>
            <a:off x="2996100" y="3480050"/>
            <a:ext cx="315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(-14.91, -2.95)</a:t>
            </a:r>
            <a:endParaRPr>
              <a:latin typeface="Lato"/>
              <a:ea typeface="Lato"/>
              <a:cs typeface="Lato"/>
              <a:sym typeface="Lato"/>
            </a:endParaRPr>
          </a:p>
        </p:txBody>
      </p:sp>
      <p:sp>
        <p:nvSpPr>
          <p:cNvPr id="204" name="Google Shape;204;p34"/>
          <p:cNvSpPr txBox="1"/>
          <p:nvPr/>
        </p:nvSpPr>
        <p:spPr>
          <a:xfrm>
            <a:off x="1781400" y="4049150"/>
            <a:ext cx="558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 are 90% confident that the average point price of a 0.99 carat diamond is $14.91 to $2.95 lower than the average point price of a 1 carat diamond.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142"/>
          <p:cNvPicPr preferRelativeResize="0"/>
          <p:nvPr/>
        </p:nvPicPr>
        <p:blipFill rotWithShape="1">
          <a:blip r:embed="rId3">
            <a:alphaModFix/>
          </a:blip>
          <a:srcRect b="0" l="0" r="0" t="0"/>
          <a:stretch/>
        </p:blipFill>
        <p:spPr>
          <a:xfrm>
            <a:off x="-1" y="-1"/>
            <a:ext cx="6503580" cy="501421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143"/>
          <p:cNvPicPr preferRelativeResize="0"/>
          <p:nvPr/>
        </p:nvPicPr>
        <p:blipFill rotWithShape="1">
          <a:blip r:embed="rId3">
            <a:alphaModFix/>
          </a:blip>
          <a:srcRect b="0" l="0" r="0" t="0"/>
          <a:stretch/>
        </p:blipFill>
        <p:spPr>
          <a:xfrm>
            <a:off x="0" y="0"/>
            <a:ext cx="6699110" cy="505918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44"/>
          <p:cNvPicPr preferRelativeResize="0"/>
          <p:nvPr/>
        </p:nvPicPr>
        <p:blipFill rotWithShape="1">
          <a:blip r:embed="rId3">
            <a:alphaModFix/>
          </a:blip>
          <a:srcRect b="0" l="0" r="0" t="0"/>
          <a:stretch/>
        </p:blipFill>
        <p:spPr>
          <a:xfrm>
            <a:off x="0" y="-1"/>
            <a:ext cx="6272682" cy="1270417"/>
          </a:xfrm>
          <a:prstGeom prst="rect">
            <a:avLst/>
          </a:prstGeom>
          <a:noFill/>
          <a:ln>
            <a:noFill/>
          </a:ln>
        </p:spPr>
      </p:pic>
      <p:pic>
        <p:nvPicPr>
          <p:cNvPr id="1120" name="Google Shape;1120;p144"/>
          <p:cNvPicPr preferRelativeResize="0"/>
          <p:nvPr/>
        </p:nvPicPr>
        <p:blipFill rotWithShape="1">
          <a:blip r:embed="rId4">
            <a:alphaModFix/>
          </a:blip>
          <a:srcRect b="0" l="0" r="0" t="0"/>
          <a:stretch/>
        </p:blipFill>
        <p:spPr>
          <a:xfrm>
            <a:off x="573256" y="1408314"/>
            <a:ext cx="2511145" cy="278080"/>
          </a:xfrm>
          <a:prstGeom prst="rect">
            <a:avLst/>
          </a:prstGeom>
          <a:noFill/>
          <a:ln>
            <a:noFill/>
          </a:ln>
        </p:spPr>
      </p:pic>
      <p:pic>
        <p:nvPicPr>
          <p:cNvPr id="1121" name="Google Shape;1121;p144"/>
          <p:cNvPicPr preferRelativeResize="0"/>
          <p:nvPr/>
        </p:nvPicPr>
        <p:blipFill rotWithShape="1">
          <a:blip r:embed="rId5">
            <a:alphaModFix/>
          </a:blip>
          <a:srcRect b="0" l="0" r="0" t="0"/>
          <a:stretch/>
        </p:blipFill>
        <p:spPr>
          <a:xfrm>
            <a:off x="550772" y="1824292"/>
            <a:ext cx="2191941" cy="3000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45"/>
          <p:cNvPicPr preferRelativeResize="0"/>
          <p:nvPr/>
        </p:nvPicPr>
        <p:blipFill rotWithShape="1">
          <a:blip r:embed="rId3">
            <a:alphaModFix/>
          </a:blip>
          <a:srcRect b="0" l="0" r="0" t="0"/>
          <a:stretch/>
        </p:blipFill>
        <p:spPr>
          <a:xfrm>
            <a:off x="-1" y="-1"/>
            <a:ext cx="7981330" cy="1742606"/>
          </a:xfrm>
          <a:prstGeom prst="rect">
            <a:avLst/>
          </a:prstGeom>
          <a:noFill/>
          <a:ln>
            <a:noFill/>
          </a:ln>
        </p:spPr>
      </p:pic>
      <p:pic>
        <p:nvPicPr>
          <p:cNvPr id="1128" name="Google Shape;1128;p145"/>
          <p:cNvPicPr preferRelativeResize="0"/>
          <p:nvPr/>
        </p:nvPicPr>
        <p:blipFill rotWithShape="1">
          <a:blip r:embed="rId4">
            <a:alphaModFix/>
          </a:blip>
          <a:srcRect b="0" l="0" r="0" t="0"/>
          <a:stretch/>
        </p:blipFill>
        <p:spPr>
          <a:xfrm>
            <a:off x="724445" y="1985201"/>
            <a:ext cx="5989146" cy="27704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46"/>
          <p:cNvPicPr preferRelativeResize="0"/>
          <p:nvPr/>
        </p:nvPicPr>
        <p:blipFill rotWithShape="1">
          <a:blip r:embed="rId3">
            <a:alphaModFix/>
          </a:blip>
          <a:srcRect b="0" l="0" r="0" t="0"/>
          <a:stretch/>
        </p:blipFill>
        <p:spPr>
          <a:xfrm>
            <a:off x="-1" y="0"/>
            <a:ext cx="7453859" cy="503615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147"/>
          <p:cNvPicPr preferRelativeResize="0"/>
          <p:nvPr/>
        </p:nvPicPr>
        <p:blipFill rotWithShape="1">
          <a:blip r:embed="rId3">
            <a:alphaModFix/>
          </a:blip>
          <a:srcRect b="0" l="0" r="0" t="0"/>
          <a:stretch/>
        </p:blipFill>
        <p:spPr>
          <a:xfrm>
            <a:off x="-1" y="-1"/>
            <a:ext cx="6738078" cy="1742606"/>
          </a:xfrm>
          <a:prstGeom prst="rect">
            <a:avLst/>
          </a:prstGeom>
          <a:noFill/>
          <a:ln>
            <a:noFill/>
          </a:ln>
        </p:spPr>
      </p:pic>
      <p:pic>
        <p:nvPicPr>
          <p:cNvPr id="1139" name="Google Shape;1139;p147"/>
          <p:cNvPicPr preferRelativeResize="0"/>
          <p:nvPr/>
        </p:nvPicPr>
        <p:blipFill rotWithShape="1">
          <a:blip r:embed="rId4">
            <a:alphaModFix/>
          </a:blip>
          <a:srcRect b="0" l="0" r="0" t="0"/>
          <a:stretch/>
        </p:blipFill>
        <p:spPr>
          <a:xfrm>
            <a:off x="579580" y="1742606"/>
            <a:ext cx="5672383" cy="292309"/>
          </a:xfrm>
          <a:prstGeom prst="rect">
            <a:avLst/>
          </a:prstGeom>
          <a:noFill/>
          <a:ln>
            <a:noFill/>
          </a:ln>
        </p:spPr>
      </p:pic>
      <p:pic>
        <p:nvPicPr>
          <p:cNvPr id="1140" name="Google Shape;1140;p147"/>
          <p:cNvPicPr preferRelativeResize="0"/>
          <p:nvPr/>
        </p:nvPicPr>
        <p:blipFill rotWithShape="1">
          <a:blip r:embed="rId5">
            <a:alphaModFix/>
          </a:blip>
          <a:srcRect b="0" l="0" r="0" t="0"/>
          <a:stretch/>
        </p:blipFill>
        <p:spPr>
          <a:xfrm>
            <a:off x="579580" y="2222115"/>
            <a:ext cx="6640849" cy="236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48"/>
          <p:cNvPicPr preferRelativeResize="0"/>
          <p:nvPr/>
        </p:nvPicPr>
        <p:blipFill rotWithShape="1">
          <a:blip r:embed="rId3">
            <a:alphaModFix/>
          </a:blip>
          <a:srcRect b="0" l="0" r="0" t="0"/>
          <a:stretch/>
        </p:blipFill>
        <p:spPr>
          <a:xfrm>
            <a:off x="-1" y="0"/>
            <a:ext cx="7498828" cy="48559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49"/>
          <p:cNvPicPr preferRelativeResize="0"/>
          <p:nvPr/>
        </p:nvPicPr>
        <p:blipFill rotWithShape="1">
          <a:blip r:embed="rId3">
            <a:alphaModFix/>
          </a:blip>
          <a:srcRect b="0" l="0" r="0" t="0"/>
          <a:stretch/>
        </p:blipFill>
        <p:spPr>
          <a:xfrm>
            <a:off x="0" y="0"/>
            <a:ext cx="7175604" cy="492426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50"/>
          <p:cNvPicPr preferRelativeResize="0"/>
          <p:nvPr/>
        </p:nvPicPr>
        <p:blipFill rotWithShape="1">
          <a:blip r:embed="rId3">
            <a:alphaModFix/>
          </a:blip>
          <a:srcRect b="0" l="0" r="0" t="0"/>
          <a:stretch/>
        </p:blipFill>
        <p:spPr>
          <a:xfrm>
            <a:off x="-1" y="0"/>
            <a:ext cx="7024013" cy="51435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1"/>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Hypothesis Testing and Regression</a:t>
            </a:r>
            <a:endParaRPr/>
          </a:p>
        </p:txBody>
      </p:sp>
      <p:sp>
        <p:nvSpPr>
          <p:cNvPr id="1164" name="Google Shape;1164;p151"/>
          <p:cNvSpPr txBox="1"/>
          <p:nvPr>
            <p:ph idx="1" type="body"/>
          </p:nvPr>
        </p:nvSpPr>
        <p:spPr>
          <a:xfrm>
            <a:off x="623888" y="3442097"/>
            <a:ext cx="7886700" cy="11253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rotWithShape="1">
          <a:blip r:embed="rId3">
            <a:alphaModFix/>
          </a:blip>
          <a:srcRect b="0" l="0" r="0" t="0"/>
          <a:stretch/>
        </p:blipFill>
        <p:spPr>
          <a:xfrm>
            <a:off x="0" y="0"/>
            <a:ext cx="6774338" cy="2029968"/>
          </a:xfrm>
          <a:prstGeom prst="rect">
            <a:avLst/>
          </a:prstGeom>
          <a:noFill/>
          <a:ln>
            <a:noFill/>
          </a:ln>
        </p:spPr>
      </p:pic>
      <p:pic>
        <p:nvPicPr>
          <p:cNvPr id="210" name="Google Shape;210;p35"/>
          <p:cNvPicPr preferRelativeResize="0"/>
          <p:nvPr/>
        </p:nvPicPr>
        <p:blipFill rotWithShape="1">
          <a:blip r:embed="rId4">
            <a:alphaModFix/>
          </a:blip>
          <a:srcRect b="0" l="0" r="0" t="0"/>
          <a:stretch/>
        </p:blipFill>
        <p:spPr>
          <a:xfrm>
            <a:off x="583787" y="2029968"/>
            <a:ext cx="5569686" cy="1197864"/>
          </a:xfrm>
          <a:prstGeom prst="rect">
            <a:avLst/>
          </a:prstGeom>
          <a:noFill/>
          <a:ln>
            <a:noFill/>
          </a:ln>
        </p:spPr>
      </p:pic>
      <p:pic>
        <p:nvPicPr>
          <p:cNvPr id="211" name="Google Shape;211;p35"/>
          <p:cNvPicPr preferRelativeResize="0"/>
          <p:nvPr/>
        </p:nvPicPr>
        <p:blipFill rotWithShape="1">
          <a:blip r:embed="rId5">
            <a:alphaModFix/>
          </a:blip>
          <a:srcRect b="0" l="0" r="0" t="0"/>
          <a:stretch/>
        </p:blipFill>
        <p:spPr>
          <a:xfrm>
            <a:off x="583787" y="3360420"/>
            <a:ext cx="5300663" cy="800100"/>
          </a:xfrm>
          <a:prstGeom prst="rect">
            <a:avLst/>
          </a:prstGeom>
          <a:noFill/>
          <a:ln>
            <a:noFill/>
          </a:ln>
        </p:spPr>
      </p:pic>
      <p:pic>
        <p:nvPicPr>
          <p:cNvPr id="212" name="Google Shape;212;p35"/>
          <p:cNvPicPr preferRelativeResize="0"/>
          <p:nvPr/>
        </p:nvPicPr>
        <p:blipFill rotWithShape="1">
          <a:blip r:embed="rId6">
            <a:alphaModFix/>
          </a:blip>
          <a:srcRect b="0" l="0" r="0" t="0"/>
          <a:stretch/>
        </p:blipFill>
        <p:spPr>
          <a:xfrm>
            <a:off x="612460" y="4279392"/>
            <a:ext cx="4012741" cy="694944"/>
          </a:xfrm>
          <a:prstGeom prst="rect">
            <a:avLst/>
          </a:prstGeom>
          <a:noFill/>
          <a:ln>
            <a:noFill/>
          </a:ln>
        </p:spPr>
      </p:pic>
      <p:sp>
        <p:nvSpPr>
          <p:cNvPr id="213" name="Google Shape;213;p35"/>
          <p:cNvSpPr txBox="1"/>
          <p:nvPr/>
        </p:nvSpPr>
        <p:spPr>
          <a:xfrm>
            <a:off x="4056000" y="3768000"/>
            <a:ext cx="195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df</a:t>
            </a:r>
            <a:r>
              <a:rPr lang="en">
                <a:latin typeface="Lato"/>
                <a:ea typeface="Lato"/>
                <a:cs typeface="Lato"/>
                <a:sym typeface="Lato"/>
              </a:rPr>
              <a:t> = n1 + n2 - 2</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the Overall Model</a:t>
            </a:r>
            <a:endParaRPr/>
          </a:p>
        </p:txBody>
      </p:sp>
      <p:sp>
        <p:nvSpPr>
          <p:cNvPr id="1170" name="Google Shape;1170;p152"/>
          <p:cNvSpPr txBox="1"/>
          <p:nvPr>
            <p:ph idx="1" type="body"/>
          </p:nvPr>
        </p:nvSpPr>
        <p:spPr>
          <a:xfrm>
            <a:off x="171450" y="1369225"/>
            <a:ext cx="4108500" cy="3263400"/>
          </a:xfrm>
          <a:prstGeom prst="rect">
            <a:avLst/>
          </a:prstGeom>
        </p:spPr>
        <p:txBody>
          <a:bodyPr anchorCtr="0" anchor="t" bIns="34275" lIns="68575" spcFirstLastPara="1" rIns="68575" wrap="square" tIns="34275">
            <a:noAutofit/>
          </a:bodyPr>
          <a:lstStyle/>
          <a:p>
            <a:pPr indent="-1028700" lvl="0" marL="1028700" rtl="0" algn="l">
              <a:spcBef>
                <a:spcPts val="800"/>
              </a:spcBef>
              <a:spcAft>
                <a:spcPts val="0"/>
              </a:spcAft>
              <a:buNone/>
            </a:pPr>
            <a:r>
              <a:rPr lang="en" sz="1600"/>
              <a:t>Question: 	Does the model explain a significant amount of variability?</a:t>
            </a:r>
            <a:endParaRPr sz="1600"/>
          </a:p>
          <a:p>
            <a:pPr indent="-1028700" lvl="0" marL="1028700" rtl="0" algn="l">
              <a:spcBef>
                <a:spcPts val="1600"/>
              </a:spcBef>
              <a:spcAft>
                <a:spcPts val="0"/>
              </a:spcAft>
              <a:buNone/>
            </a:pPr>
            <a:r>
              <a:rPr lang="en" sz="1600"/>
              <a:t>Hypothesis:	</a:t>
            </a:r>
            <a:r>
              <a:rPr lang="en" sz="1600">
                <a:solidFill>
                  <a:srgbClr val="0000FF"/>
                </a:solidFill>
              </a:rPr>
              <a:t>H</a:t>
            </a:r>
            <a:r>
              <a:rPr baseline="-25000" lang="en" sz="1600">
                <a:solidFill>
                  <a:srgbClr val="0000FF"/>
                </a:solidFill>
              </a:rPr>
              <a:t>0</a:t>
            </a:r>
            <a:r>
              <a:rPr lang="en" sz="1600"/>
              <a:t>: The model does not provide useful information about the variability of Calories.</a:t>
            </a:r>
            <a:endParaRPr sz="1600"/>
          </a:p>
          <a:p>
            <a:pPr indent="0" lvl="0" marL="1028700" rtl="0" algn="l">
              <a:spcBef>
                <a:spcPts val="1600"/>
              </a:spcBef>
              <a:spcAft>
                <a:spcPts val="0"/>
              </a:spcAft>
              <a:buNone/>
            </a:pPr>
            <a:r>
              <a:rPr lang="en" sz="1600">
                <a:solidFill>
                  <a:srgbClr val="0000FF"/>
                </a:solidFill>
              </a:rPr>
              <a:t>H</a:t>
            </a:r>
            <a:r>
              <a:rPr baseline="-25000" lang="en" sz="1600">
                <a:solidFill>
                  <a:srgbClr val="0000FF"/>
                </a:solidFill>
              </a:rPr>
              <a:t>a</a:t>
            </a:r>
            <a:r>
              <a:rPr lang="en" sz="1600"/>
              <a:t>: The the model provides explanatory power about the variability of Calories</a:t>
            </a:r>
            <a:endParaRPr sz="1600"/>
          </a:p>
          <a:p>
            <a:pPr indent="-1028700" lvl="0" marL="1028700" rtl="0" algn="l">
              <a:spcBef>
                <a:spcPts val="1600"/>
              </a:spcBef>
              <a:spcAft>
                <a:spcPts val="0"/>
              </a:spcAft>
              <a:buNone/>
            </a:pPr>
            <a:r>
              <a:rPr lang="en" sz="1600"/>
              <a:t>Test Static &amp; p-value:    F-statistic</a:t>
            </a:r>
            <a:endParaRPr sz="1600"/>
          </a:p>
          <a:p>
            <a:pPr indent="-1028700" lvl="0" marL="1028700" rtl="0" algn="l">
              <a:spcBef>
                <a:spcPts val="1600"/>
              </a:spcBef>
              <a:spcAft>
                <a:spcPts val="1600"/>
              </a:spcAft>
              <a:buNone/>
            </a:pPr>
            <a:r>
              <a:rPr lang="en" sz="1600"/>
              <a:t>Also look at R</a:t>
            </a:r>
            <a:r>
              <a:rPr baseline="30000" lang="en" sz="1600"/>
              <a:t>2</a:t>
            </a:r>
            <a:r>
              <a:rPr lang="en" sz="1600"/>
              <a:t>.</a:t>
            </a:r>
            <a:endParaRPr sz="1600"/>
          </a:p>
        </p:txBody>
      </p:sp>
      <p:sp>
        <p:nvSpPr>
          <p:cNvPr id="1171" name="Google Shape;1171;p152"/>
          <p:cNvSpPr txBox="1"/>
          <p:nvPr/>
        </p:nvSpPr>
        <p:spPr>
          <a:xfrm>
            <a:off x="4198200" y="1336000"/>
            <a:ext cx="4896300" cy="3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Call:</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lm(formula = Calories ~ Fat.g., data = burger)</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Residuals:</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    Min      1Q  Median      3Q     Max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-150.93  -47.73  -14.84   24.54  266.28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Coefficients:</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            Estimate Std. Error t value Pr(&gt;|t|)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(Intercept) 111.3816    11.9237   9.341 6.38e-16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Fat.g.       13.7988     0.4027  34.263  &lt; 2e-16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Signif. codes:  0 ‘***’ 0.001 ‘**’ 0.01 ‘*’ 0.05 ‘.’ 0.1</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Residual standard error: 71.75 on 120 degrees of freedom</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Multiple R-squared:  0.9073, Adjusted R-squared:  0.9065 </a:t>
            </a:r>
            <a:endParaRPr sz="12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0000FF"/>
                </a:solidFill>
                <a:latin typeface="Consolas"/>
                <a:ea typeface="Consolas"/>
                <a:cs typeface="Consolas"/>
                <a:sym typeface="Consolas"/>
              </a:rPr>
              <a:t>F-statistic:  1174 on 1 and 120 DF,  p-value: &lt; 2.2e-16</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1172" name="Google Shape;1172;p152"/>
          <p:cNvSpPr/>
          <p:nvPr/>
        </p:nvSpPr>
        <p:spPr>
          <a:xfrm>
            <a:off x="4192000" y="4076625"/>
            <a:ext cx="4863900" cy="48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0" st="0"/>
                                            </p:txEl>
                                          </p:spTgt>
                                        </p:tgtEl>
                                        <p:attrNameLst>
                                          <p:attrName>style.visibility</p:attrName>
                                        </p:attrNameLst>
                                      </p:cBhvr>
                                      <p:to>
                                        <p:strVal val="visible"/>
                                      </p:to>
                                    </p:set>
                                    <p:animEffect filter="fade" transition="in">
                                      <p:cBhvr>
                                        <p:cTn dur="1000"/>
                                        <p:tgtEl>
                                          <p:spTgt spid="1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1" st="1"/>
                                            </p:txEl>
                                          </p:spTgt>
                                        </p:tgtEl>
                                        <p:attrNameLst>
                                          <p:attrName>style.visibility</p:attrName>
                                        </p:attrNameLst>
                                      </p:cBhvr>
                                      <p:to>
                                        <p:strVal val="visible"/>
                                      </p:to>
                                    </p:set>
                                    <p:animEffect filter="fade" transition="in">
                                      <p:cBhvr>
                                        <p:cTn dur="1000"/>
                                        <p:tgtEl>
                                          <p:spTgt spid="1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2" st="2"/>
                                            </p:txEl>
                                          </p:spTgt>
                                        </p:tgtEl>
                                        <p:attrNameLst>
                                          <p:attrName>style.visibility</p:attrName>
                                        </p:attrNameLst>
                                      </p:cBhvr>
                                      <p:to>
                                        <p:strVal val="visible"/>
                                      </p:to>
                                    </p:set>
                                    <p:animEffect filter="fade" transition="in">
                                      <p:cBhvr>
                                        <p:cTn dur="1000"/>
                                        <p:tgtEl>
                                          <p:spTgt spid="1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3" st="3"/>
                                            </p:txEl>
                                          </p:spTgt>
                                        </p:tgtEl>
                                        <p:attrNameLst>
                                          <p:attrName>style.visibility</p:attrName>
                                        </p:attrNameLst>
                                      </p:cBhvr>
                                      <p:to>
                                        <p:strVal val="visible"/>
                                      </p:to>
                                    </p:set>
                                    <p:animEffect filter="fade" transition="in">
                                      <p:cBhvr>
                                        <p:cTn dur="1000"/>
                                        <p:tgtEl>
                                          <p:spTgt spid="1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4" st="4"/>
                                            </p:txEl>
                                          </p:spTgt>
                                        </p:tgtEl>
                                        <p:attrNameLst>
                                          <p:attrName>style.visibility</p:attrName>
                                        </p:attrNameLst>
                                      </p:cBhvr>
                                      <p:to>
                                        <p:strVal val="visible"/>
                                      </p:to>
                                    </p:set>
                                    <p:animEffect filter="fade" transition="in">
                                      <p:cBhvr>
                                        <p:cTn dur="1000"/>
                                        <p:tgtEl>
                                          <p:spTgt spid="1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5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the Overall Model</a:t>
            </a:r>
            <a:endParaRPr/>
          </a:p>
        </p:txBody>
      </p:sp>
      <p:sp>
        <p:nvSpPr>
          <p:cNvPr id="1178" name="Google Shape;1178;p153"/>
          <p:cNvSpPr txBox="1"/>
          <p:nvPr>
            <p:ph idx="1" type="body"/>
          </p:nvPr>
        </p:nvSpPr>
        <p:spPr>
          <a:xfrm>
            <a:off x="171450" y="1369225"/>
            <a:ext cx="4108500" cy="3263400"/>
          </a:xfrm>
          <a:prstGeom prst="rect">
            <a:avLst/>
          </a:prstGeom>
        </p:spPr>
        <p:txBody>
          <a:bodyPr anchorCtr="0" anchor="t" bIns="34275" lIns="68575" spcFirstLastPara="1" rIns="68575" wrap="square" tIns="34275">
            <a:noAutofit/>
          </a:bodyPr>
          <a:lstStyle/>
          <a:p>
            <a:pPr indent="-1028700" lvl="0" marL="1028700" rtl="0" algn="l">
              <a:spcBef>
                <a:spcPts val="800"/>
              </a:spcBef>
              <a:spcAft>
                <a:spcPts val="0"/>
              </a:spcAft>
              <a:buNone/>
            </a:pPr>
            <a:r>
              <a:rPr lang="en" sz="1600"/>
              <a:t>Question: 	Does the model explain a significant amount of variability?</a:t>
            </a:r>
            <a:endParaRPr sz="1600"/>
          </a:p>
          <a:p>
            <a:pPr indent="-1028700" lvl="0" marL="1028700" rtl="0" algn="l">
              <a:spcBef>
                <a:spcPts val="1600"/>
              </a:spcBef>
              <a:spcAft>
                <a:spcPts val="0"/>
              </a:spcAft>
              <a:buNone/>
            </a:pPr>
            <a:r>
              <a:rPr lang="en" sz="1600"/>
              <a:t>Hypothesis:	</a:t>
            </a:r>
            <a:r>
              <a:rPr lang="en" sz="1600">
                <a:solidFill>
                  <a:srgbClr val="0000FF"/>
                </a:solidFill>
              </a:rPr>
              <a:t>H</a:t>
            </a:r>
            <a:r>
              <a:rPr baseline="-25000" lang="en" sz="1600">
                <a:solidFill>
                  <a:srgbClr val="0000FF"/>
                </a:solidFill>
              </a:rPr>
              <a:t>0</a:t>
            </a:r>
            <a:r>
              <a:rPr lang="en" sz="1600"/>
              <a:t>: The model does not provide useful information about the variability of Calories.</a:t>
            </a:r>
            <a:endParaRPr sz="1600"/>
          </a:p>
          <a:p>
            <a:pPr indent="0" lvl="0" marL="1028700" rtl="0" algn="l">
              <a:spcBef>
                <a:spcPts val="1600"/>
              </a:spcBef>
              <a:spcAft>
                <a:spcPts val="0"/>
              </a:spcAft>
              <a:buNone/>
            </a:pPr>
            <a:r>
              <a:rPr lang="en" sz="1600">
                <a:solidFill>
                  <a:srgbClr val="0000FF"/>
                </a:solidFill>
              </a:rPr>
              <a:t>H</a:t>
            </a:r>
            <a:r>
              <a:rPr baseline="-25000" lang="en" sz="1600">
                <a:solidFill>
                  <a:srgbClr val="0000FF"/>
                </a:solidFill>
              </a:rPr>
              <a:t>a</a:t>
            </a:r>
            <a:r>
              <a:rPr lang="en" sz="1600"/>
              <a:t>: The the model provides explanatory power about the variability of Calories</a:t>
            </a:r>
            <a:endParaRPr sz="1600"/>
          </a:p>
          <a:p>
            <a:pPr indent="-1028700" lvl="0" marL="1028700" rtl="0" algn="l">
              <a:spcBef>
                <a:spcPts val="1600"/>
              </a:spcBef>
              <a:spcAft>
                <a:spcPts val="0"/>
              </a:spcAft>
              <a:buNone/>
            </a:pPr>
            <a:r>
              <a:rPr lang="en" sz="1600"/>
              <a:t>Test Static &amp; p-value:    F-statistic</a:t>
            </a:r>
            <a:endParaRPr sz="1600"/>
          </a:p>
          <a:p>
            <a:pPr indent="-1028700" lvl="0" marL="1028700" rtl="0" algn="l">
              <a:spcBef>
                <a:spcPts val="1600"/>
              </a:spcBef>
              <a:spcAft>
                <a:spcPts val="1600"/>
              </a:spcAft>
              <a:buNone/>
            </a:pPr>
            <a:r>
              <a:rPr lang="en" sz="1600"/>
              <a:t>Also look at R</a:t>
            </a:r>
            <a:r>
              <a:rPr baseline="30000" lang="en" sz="1600"/>
              <a:t>2</a:t>
            </a:r>
            <a:r>
              <a:rPr lang="en" sz="1600"/>
              <a:t>.</a:t>
            </a:r>
            <a:endParaRPr sz="1600"/>
          </a:p>
        </p:txBody>
      </p:sp>
      <p:sp>
        <p:nvSpPr>
          <p:cNvPr id="1179" name="Google Shape;1179;p153"/>
          <p:cNvSpPr txBox="1"/>
          <p:nvPr/>
        </p:nvSpPr>
        <p:spPr>
          <a:xfrm>
            <a:off x="4198200" y="1336000"/>
            <a:ext cx="4896300" cy="3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Call:</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lm(formula = Calories ~ Fat.g., data = burger)</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Min      1Q  Median      3Q     Max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-150.93  -47.73  -14.84   24.54  266.28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Coefficients: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Estimate Std. Error t value Pr(&gt;|t|)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(Intercept) 111.3816    11.9237   9.341 6.38e-16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Fat.g.       13.7988     0.4027  34.263  &lt; 2e-16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Signif. codes:  0 ‘***’ 0.001 ‘**’ 0.01 ‘*’ 0.05 ‘.’ 0.1</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 standard error: 71.75 on 120 degrees of freedom</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Multiple R-squared:  0.9073, Adjusted R-squared:  0.9065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F-statistic:  1174 on 1 and 120 DF,  p-value: &lt; 2.2e-16</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1180" name="Google Shape;1180;p153"/>
          <p:cNvSpPr/>
          <p:nvPr/>
        </p:nvSpPr>
        <p:spPr>
          <a:xfrm>
            <a:off x="4192000" y="4076625"/>
            <a:ext cx="4863900" cy="48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3"/>
          <p:cNvSpPr/>
          <p:nvPr/>
        </p:nvSpPr>
        <p:spPr>
          <a:xfrm>
            <a:off x="4176400" y="1959600"/>
            <a:ext cx="4719900" cy="1580700"/>
          </a:xfrm>
          <a:prstGeom prst="rect">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r>
              <a:rPr i="1" lang="en"/>
              <a:t>F </a:t>
            </a:r>
            <a:r>
              <a:rPr lang="en"/>
              <a:t>is high, the </a:t>
            </a:r>
            <a:r>
              <a:rPr i="1" lang="en"/>
              <a:t>p-value</a:t>
            </a:r>
            <a:r>
              <a:rPr lang="en"/>
              <a:t> is small, and the </a:t>
            </a:r>
            <a:r>
              <a:rPr i="1" lang="en"/>
              <a:t>R</a:t>
            </a:r>
            <a:r>
              <a:rPr baseline="30000" i="1" lang="en"/>
              <a:t>2</a:t>
            </a:r>
            <a:r>
              <a:rPr lang="en"/>
              <a:t> value is large. Thus we conclude that the model explains a significant amount of variation in Calories.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 Fat grams explains a significant amount of the variability in calories.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5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the Slope (or intercept)</a:t>
            </a:r>
            <a:endParaRPr/>
          </a:p>
        </p:txBody>
      </p:sp>
      <p:sp>
        <p:nvSpPr>
          <p:cNvPr id="1187" name="Google Shape;1187;p154"/>
          <p:cNvSpPr txBox="1"/>
          <p:nvPr>
            <p:ph idx="1" type="body"/>
          </p:nvPr>
        </p:nvSpPr>
        <p:spPr>
          <a:xfrm>
            <a:off x="171450" y="1369225"/>
            <a:ext cx="4108500" cy="3263400"/>
          </a:xfrm>
          <a:prstGeom prst="rect">
            <a:avLst/>
          </a:prstGeom>
        </p:spPr>
        <p:txBody>
          <a:bodyPr anchorCtr="0" anchor="t" bIns="34275" lIns="68575" spcFirstLastPara="1" rIns="68575" wrap="square" tIns="34275">
            <a:noAutofit/>
          </a:bodyPr>
          <a:lstStyle/>
          <a:p>
            <a:pPr indent="-1028700" lvl="0" marL="1028700" rtl="0" algn="l">
              <a:spcBef>
                <a:spcPts val="800"/>
              </a:spcBef>
              <a:spcAft>
                <a:spcPts val="0"/>
              </a:spcAft>
              <a:buClr>
                <a:schemeClr val="dk1"/>
              </a:buClr>
              <a:buSzPts val="1100"/>
              <a:buFont typeface="Arial"/>
              <a:buNone/>
            </a:pPr>
            <a:r>
              <a:rPr lang="en" sz="1600"/>
              <a:t>Question: 	Does the slope in our model indicate a meaningful relationship?</a:t>
            </a:r>
            <a:endParaRPr sz="1600"/>
          </a:p>
          <a:p>
            <a:pPr indent="-1028700" lvl="0" marL="1028700" rtl="0" algn="l">
              <a:spcBef>
                <a:spcPts val="1600"/>
              </a:spcBef>
              <a:spcAft>
                <a:spcPts val="0"/>
              </a:spcAft>
              <a:buClr>
                <a:schemeClr val="dk1"/>
              </a:buClr>
              <a:buSzPts val="1100"/>
              <a:buFont typeface="Arial"/>
              <a:buNone/>
            </a:pPr>
            <a:r>
              <a:rPr lang="en" sz="1600"/>
              <a:t>Hypothesis:	</a:t>
            </a:r>
            <a:r>
              <a:rPr lang="en" sz="1600">
                <a:solidFill>
                  <a:srgbClr val="0000FF"/>
                </a:solidFill>
              </a:rPr>
              <a:t>H</a:t>
            </a:r>
            <a:r>
              <a:rPr baseline="-25000" lang="en" sz="1600">
                <a:solidFill>
                  <a:srgbClr val="0000FF"/>
                </a:solidFill>
              </a:rPr>
              <a:t>0</a:t>
            </a:r>
            <a:r>
              <a:rPr lang="en" sz="1600"/>
              <a:t>: 𝜷</a:t>
            </a:r>
            <a:r>
              <a:rPr baseline="-25000" lang="en" sz="1600"/>
              <a:t>1 </a:t>
            </a:r>
            <a:r>
              <a:rPr lang="en" sz="1600"/>
              <a:t>= 0 </a:t>
            </a:r>
            <a:endParaRPr sz="1600"/>
          </a:p>
          <a:p>
            <a:pPr indent="-1028700" lvl="0" marL="1028700" rtl="0" algn="l">
              <a:spcBef>
                <a:spcPts val="1600"/>
              </a:spcBef>
              <a:spcAft>
                <a:spcPts val="0"/>
              </a:spcAft>
              <a:buClr>
                <a:schemeClr val="dk1"/>
              </a:buClr>
              <a:buSzPts val="1100"/>
              <a:buFont typeface="Arial"/>
              <a:buNone/>
            </a:pPr>
            <a:r>
              <a:rPr lang="en" sz="1600"/>
              <a:t>	     (There is no relationship.)</a:t>
            </a:r>
            <a:endParaRPr sz="1600"/>
          </a:p>
          <a:p>
            <a:pPr indent="0" lvl="0" marL="1028700" rtl="0" algn="l">
              <a:spcBef>
                <a:spcPts val="1600"/>
              </a:spcBef>
              <a:spcAft>
                <a:spcPts val="0"/>
              </a:spcAft>
              <a:buClr>
                <a:schemeClr val="dk1"/>
              </a:buClr>
              <a:buSzPts val="1100"/>
              <a:buFont typeface="Arial"/>
              <a:buNone/>
            </a:pPr>
            <a:r>
              <a:rPr lang="en" sz="1600">
                <a:solidFill>
                  <a:srgbClr val="0000FF"/>
                </a:solidFill>
              </a:rPr>
              <a:t>H</a:t>
            </a:r>
            <a:r>
              <a:rPr baseline="-25000" lang="en" sz="1600">
                <a:solidFill>
                  <a:srgbClr val="0000FF"/>
                </a:solidFill>
              </a:rPr>
              <a:t>a</a:t>
            </a:r>
            <a:r>
              <a:rPr lang="en" sz="1600"/>
              <a:t>: 𝜷</a:t>
            </a:r>
            <a:r>
              <a:rPr baseline="-25000" lang="en" sz="1600"/>
              <a:t>1 </a:t>
            </a:r>
            <a:r>
              <a:rPr lang="en" sz="1600"/>
              <a:t>≠ 0</a:t>
            </a:r>
            <a:endParaRPr sz="1600"/>
          </a:p>
          <a:p>
            <a:pPr indent="0" lvl="0" marL="1028700" rtl="0" algn="l">
              <a:spcBef>
                <a:spcPts val="1600"/>
              </a:spcBef>
              <a:spcAft>
                <a:spcPts val="0"/>
              </a:spcAft>
              <a:buClr>
                <a:schemeClr val="dk1"/>
              </a:buClr>
              <a:buSzPts val="1100"/>
              <a:buFont typeface="Arial"/>
              <a:buNone/>
            </a:pPr>
            <a:r>
              <a:rPr lang="en" sz="1600"/>
              <a:t>     (There is a relationship.)</a:t>
            </a:r>
            <a:endParaRPr sz="1600"/>
          </a:p>
          <a:p>
            <a:pPr indent="-1028700" lvl="0" marL="1028700" rtl="0" algn="l">
              <a:spcBef>
                <a:spcPts val="1600"/>
              </a:spcBef>
              <a:spcAft>
                <a:spcPts val="0"/>
              </a:spcAft>
              <a:buClr>
                <a:schemeClr val="dk1"/>
              </a:buClr>
              <a:buSzPts val="1100"/>
              <a:buFont typeface="Arial"/>
              <a:buNone/>
            </a:pPr>
            <a:r>
              <a:rPr lang="en" sz="1600"/>
              <a:t>Test Static &amp; p-value:    t-statistic</a:t>
            </a:r>
            <a:endParaRPr sz="1600"/>
          </a:p>
          <a:p>
            <a:pPr indent="-1028700" lvl="0" marL="1028700" rtl="0" algn="l">
              <a:spcBef>
                <a:spcPts val="1600"/>
              </a:spcBef>
              <a:spcAft>
                <a:spcPts val="1600"/>
              </a:spcAft>
              <a:buNone/>
            </a:pPr>
            <a:r>
              <a:t/>
            </a:r>
            <a:endParaRPr sz="1600"/>
          </a:p>
        </p:txBody>
      </p:sp>
      <p:sp>
        <p:nvSpPr>
          <p:cNvPr id="1188" name="Google Shape;1188;p154"/>
          <p:cNvSpPr txBox="1"/>
          <p:nvPr/>
        </p:nvSpPr>
        <p:spPr>
          <a:xfrm>
            <a:off x="4198200" y="1336000"/>
            <a:ext cx="4896300" cy="3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Call:</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lm(formula = Calories ~ Fat.g., data = burger)</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Min      1Q  Median      3Q     Max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-150.93  -47.73  -14.84   24.54  266.28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Coefficients: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Estimate Std. Error t value Pr(&gt;|t|)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(Intercept) 111.3816    11.9237   9.341 6.38e-16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Fat.g.       13.7988     0.4027  34.263  &lt; 2e-16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Signif. codes:  0 ‘***’ 0.001 ‘**’ 0.01 ‘*’ 0.05 ‘.’ 0.1</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 standard error: 71.75 on 120 degrees of freedom</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Multiple R-squared:  0.9073, Adjusted R-squared:  0.9065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F-statistic:  1174 on 1 and 120 DF,  p-value: &lt; 2.2e-16</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1189" name="Google Shape;1189;p154"/>
          <p:cNvSpPr/>
          <p:nvPr/>
        </p:nvSpPr>
        <p:spPr>
          <a:xfrm>
            <a:off x="6984000" y="3192000"/>
            <a:ext cx="1736100" cy="28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0" st="0"/>
                                            </p:txEl>
                                          </p:spTgt>
                                        </p:tgtEl>
                                        <p:attrNameLst>
                                          <p:attrName>style.visibility</p:attrName>
                                        </p:attrNameLst>
                                      </p:cBhvr>
                                      <p:to>
                                        <p:strVal val="visible"/>
                                      </p:to>
                                    </p:set>
                                    <p:animEffect filter="fade" transition="in">
                                      <p:cBhvr>
                                        <p:cTn dur="1000"/>
                                        <p:tgtEl>
                                          <p:spTgt spid="1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1" st="1"/>
                                            </p:txEl>
                                          </p:spTgt>
                                        </p:tgtEl>
                                        <p:attrNameLst>
                                          <p:attrName>style.visibility</p:attrName>
                                        </p:attrNameLst>
                                      </p:cBhvr>
                                      <p:to>
                                        <p:strVal val="visible"/>
                                      </p:to>
                                    </p:set>
                                    <p:animEffect filter="fade" transition="in">
                                      <p:cBhvr>
                                        <p:cTn dur="1000"/>
                                        <p:tgtEl>
                                          <p:spTgt spid="1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2" st="2"/>
                                            </p:txEl>
                                          </p:spTgt>
                                        </p:tgtEl>
                                        <p:attrNameLst>
                                          <p:attrName>style.visibility</p:attrName>
                                        </p:attrNameLst>
                                      </p:cBhvr>
                                      <p:to>
                                        <p:strVal val="visible"/>
                                      </p:to>
                                    </p:set>
                                    <p:animEffect filter="fade" transition="in">
                                      <p:cBhvr>
                                        <p:cTn dur="1000"/>
                                        <p:tgtEl>
                                          <p:spTgt spid="1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3" st="3"/>
                                            </p:txEl>
                                          </p:spTgt>
                                        </p:tgtEl>
                                        <p:attrNameLst>
                                          <p:attrName>style.visibility</p:attrName>
                                        </p:attrNameLst>
                                      </p:cBhvr>
                                      <p:to>
                                        <p:strVal val="visible"/>
                                      </p:to>
                                    </p:set>
                                    <p:animEffect filter="fade" transition="in">
                                      <p:cBhvr>
                                        <p:cTn dur="1000"/>
                                        <p:tgtEl>
                                          <p:spTgt spid="1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4" st="4"/>
                                            </p:txEl>
                                          </p:spTgt>
                                        </p:tgtEl>
                                        <p:attrNameLst>
                                          <p:attrName>style.visibility</p:attrName>
                                        </p:attrNameLst>
                                      </p:cBhvr>
                                      <p:to>
                                        <p:strVal val="visible"/>
                                      </p:to>
                                    </p:set>
                                    <p:animEffect filter="fade" transition="in">
                                      <p:cBhvr>
                                        <p:cTn dur="1000"/>
                                        <p:tgtEl>
                                          <p:spTgt spid="11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5" st="5"/>
                                            </p:txEl>
                                          </p:spTgt>
                                        </p:tgtEl>
                                        <p:attrNameLst>
                                          <p:attrName>style.visibility</p:attrName>
                                        </p:attrNameLst>
                                      </p:cBhvr>
                                      <p:to>
                                        <p:strVal val="visible"/>
                                      </p:to>
                                    </p:set>
                                    <p:animEffect filter="fade" transition="in">
                                      <p:cBhvr>
                                        <p:cTn dur="1000"/>
                                        <p:tgtEl>
                                          <p:spTgt spid="11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xEl>
                                              <p:pRg end="6" st="6"/>
                                            </p:txEl>
                                          </p:spTgt>
                                        </p:tgtEl>
                                        <p:attrNameLst>
                                          <p:attrName>style.visibility</p:attrName>
                                        </p:attrNameLst>
                                      </p:cBhvr>
                                      <p:to>
                                        <p:strVal val="visible"/>
                                      </p:to>
                                    </p:set>
                                    <p:animEffect filter="fade" transition="in">
                                      <p:cBhvr>
                                        <p:cTn dur="1000"/>
                                        <p:tgtEl>
                                          <p:spTgt spid="11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5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the Slope (or intercept)</a:t>
            </a:r>
            <a:endParaRPr/>
          </a:p>
        </p:txBody>
      </p:sp>
      <p:sp>
        <p:nvSpPr>
          <p:cNvPr id="1195" name="Google Shape;1195;p155"/>
          <p:cNvSpPr txBox="1"/>
          <p:nvPr>
            <p:ph idx="1" type="body"/>
          </p:nvPr>
        </p:nvSpPr>
        <p:spPr>
          <a:xfrm>
            <a:off x="171450" y="1369225"/>
            <a:ext cx="4108500" cy="3263400"/>
          </a:xfrm>
          <a:prstGeom prst="rect">
            <a:avLst/>
          </a:prstGeom>
        </p:spPr>
        <p:txBody>
          <a:bodyPr anchorCtr="0" anchor="t" bIns="34275" lIns="68575" spcFirstLastPara="1" rIns="68575" wrap="square" tIns="34275">
            <a:noAutofit/>
          </a:bodyPr>
          <a:lstStyle/>
          <a:p>
            <a:pPr indent="-1028700" lvl="0" marL="1028700" rtl="0" algn="l">
              <a:spcBef>
                <a:spcPts val="800"/>
              </a:spcBef>
              <a:spcAft>
                <a:spcPts val="0"/>
              </a:spcAft>
              <a:buNone/>
            </a:pPr>
            <a:r>
              <a:rPr lang="en" sz="1600"/>
              <a:t>Question: 	Does the slope in our model indicate a meaningful relationship?</a:t>
            </a:r>
            <a:endParaRPr sz="1600"/>
          </a:p>
          <a:p>
            <a:pPr indent="-1028700" lvl="0" marL="1028700" rtl="0" algn="l">
              <a:spcBef>
                <a:spcPts val="1600"/>
              </a:spcBef>
              <a:spcAft>
                <a:spcPts val="0"/>
              </a:spcAft>
              <a:buNone/>
            </a:pPr>
            <a:r>
              <a:rPr lang="en" sz="1600"/>
              <a:t>Hypothesis:	</a:t>
            </a:r>
            <a:r>
              <a:rPr lang="en" sz="1600">
                <a:solidFill>
                  <a:srgbClr val="0000FF"/>
                </a:solidFill>
              </a:rPr>
              <a:t>H</a:t>
            </a:r>
            <a:r>
              <a:rPr baseline="-25000" lang="en" sz="1600">
                <a:solidFill>
                  <a:srgbClr val="0000FF"/>
                </a:solidFill>
              </a:rPr>
              <a:t>0</a:t>
            </a:r>
            <a:r>
              <a:rPr lang="en" sz="1600"/>
              <a:t>: 𝜷</a:t>
            </a:r>
            <a:r>
              <a:rPr baseline="-25000" lang="en" sz="1600"/>
              <a:t>1 </a:t>
            </a:r>
            <a:r>
              <a:rPr lang="en" sz="1600"/>
              <a:t>= 0 </a:t>
            </a:r>
            <a:endParaRPr sz="1600"/>
          </a:p>
          <a:p>
            <a:pPr indent="-1028700" lvl="0" marL="1028700" rtl="0" algn="l">
              <a:spcBef>
                <a:spcPts val="1600"/>
              </a:spcBef>
              <a:spcAft>
                <a:spcPts val="0"/>
              </a:spcAft>
              <a:buNone/>
            </a:pPr>
            <a:r>
              <a:rPr lang="en" sz="1600"/>
              <a:t>	     (There is no relationship.)</a:t>
            </a:r>
            <a:endParaRPr sz="1600"/>
          </a:p>
          <a:p>
            <a:pPr indent="0" lvl="0" marL="1028700" rtl="0" algn="l">
              <a:spcBef>
                <a:spcPts val="1600"/>
              </a:spcBef>
              <a:spcAft>
                <a:spcPts val="0"/>
              </a:spcAft>
              <a:buNone/>
            </a:pPr>
            <a:r>
              <a:rPr lang="en" sz="1600">
                <a:solidFill>
                  <a:srgbClr val="0000FF"/>
                </a:solidFill>
              </a:rPr>
              <a:t>H</a:t>
            </a:r>
            <a:r>
              <a:rPr baseline="-25000" lang="en" sz="1600">
                <a:solidFill>
                  <a:srgbClr val="0000FF"/>
                </a:solidFill>
              </a:rPr>
              <a:t>a</a:t>
            </a:r>
            <a:r>
              <a:rPr lang="en" sz="1600"/>
              <a:t>: 𝜷</a:t>
            </a:r>
            <a:r>
              <a:rPr baseline="-25000" lang="en" sz="1600"/>
              <a:t>1 </a:t>
            </a:r>
            <a:r>
              <a:rPr lang="en" sz="1600"/>
              <a:t>≠ 0</a:t>
            </a:r>
            <a:endParaRPr sz="1600"/>
          </a:p>
          <a:p>
            <a:pPr indent="0" lvl="0" marL="1028700" rtl="0" algn="l">
              <a:spcBef>
                <a:spcPts val="1600"/>
              </a:spcBef>
              <a:spcAft>
                <a:spcPts val="0"/>
              </a:spcAft>
              <a:buNone/>
            </a:pPr>
            <a:r>
              <a:rPr lang="en" sz="1600"/>
              <a:t>     (There is a relationship.)</a:t>
            </a:r>
            <a:endParaRPr sz="1600"/>
          </a:p>
          <a:p>
            <a:pPr indent="-1028700" lvl="0" marL="1028700" rtl="0" algn="l">
              <a:spcBef>
                <a:spcPts val="1600"/>
              </a:spcBef>
              <a:spcAft>
                <a:spcPts val="1600"/>
              </a:spcAft>
              <a:buNone/>
            </a:pPr>
            <a:r>
              <a:rPr lang="en" sz="1600"/>
              <a:t>Test Static &amp; p-value:    t-statistic</a:t>
            </a:r>
            <a:endParaRPr sz="1600"/>
          </a:p>
        </p:txBody>
      </p:sp>
      <p:sp>
        <p:nvSpPr>
          <p:cNvPr id="1196" name="Google Shape;1196;p155"/>
          <p:cNvSpPr txBox="1"/>
          <p:nvPr/>
        </p:nvSpPr>
        <p:spPr>
          <a:xfrm>
            <a:off x="4198200" y="1336000"/>
            <a:ext cx="4896300" cy="3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Call:</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lm(formula = Calories ~ Fat.g., data = burger)</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Min      1Q  Median      3Q     Max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-150.93  -47.73  -14.84   24.54  266.28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Coefficients: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Estimate Std. Error t value Pr(&gt;|t|)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(Intercept) 111.3816    11.9237   9.341 6.38e-16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Fat.g.       13.7988     0.4027  34.263  &lt; 2e-16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Signif. codes:  0 ‘***’ 0.001 ‘**’ 0.01 ‘*’ 0.05 ‘.’ 0.1</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 standard error: 71.75 on 120 degrees of freedom</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Multiple R-squared:  0.9073, Adjusted R-squared:  0.9065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F-statistic:  1174 on 1 and 120 DF,  p-value: &lt; 2.2e-16</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1197" name="Google Shape;1197;p155"/>
          <p:cNvSpPr/>
          <p:nvPr/>
        </p:nvSpPr>
        <p:spPr>
          <a:xfrm>
            <a:off x="4212000" y="1697225"/>
            <a:ext cx="4719900" cy="1202400"/>
          </a:xfrm>
          <a:prstGeom prst="rect">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r>
              <a:rPr i="1" lang="en"/>
              <a:t>t </a:t>
            </a:r>
            <a:r>
              <a:rPr lang="en"/>
              <a:t>is high and the </a:t>
            </a:r>
            <a:r>
              <a:rPr i="1" lang="en"/>
              <a:t>p-value</a:t>
            </a:r>
            <a:r>
              <a:rPr lang="en"/>
              <a:t> is small. We reject the null hypothesis in favor of the alternative, namely the slope 13.8 Cal/g in our model indicates a real relationship among food items.  </a:t>
            </a:r>
            <a:endParaRPr/>
          </a:p>
        </p:txBody>
      </p:sp>
      <p:sp>
        <p:nvSpPr>
          <p:cNvPr id="1198" name="Google Shape;1198;p155"/>
          <p:cNvSpPr/>
          <p:nvPr/>
        </p:nvSpPr>
        <p:spPr>
          <a:xfrm>
            <a:off x="6984000" y="3192000"/>
            <a:ext cx="1736100" cy="28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5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the Slope (or intercept)</a:t>
            </a:r>
            <a:endParaRPr/>
          </a:p>
        </p:txBody>
      </p:sp>
      <p:sp>
        <p:nvSpPr>
          <p:cNvPr id="1204" name="Google Shape;1204;p156"/>
          <p:cNvSpPr txBox="1"/>
          <p:nvPr>
            <p:ph idx="1" type="body"/>
          </p:nvPr>
        </p:nvSpPr>
        <p:spPr>
          <a:xfrm>
            <a:off x="171450" y="1369225"/>
            <a:ext cx="4108500" cy="3619500"/>
          </a:xfrm>
          <a:prstGeom prst="rect">
            <a:avLst/>
          </a:prstGeom>
        </p:spPr>
        <p:txBody>
          <a:bodyPr anchorCtr="0" anchor="t" bIns="34275" lIns="68575" spcFirstLastPara="1" rIns="68575" wrap="square" tIns="34275">
            <a:noAutofit/>
          </a:bodyPr>
          <a:lstStyle/>
          <a:p>
            <a:pPr indent="-1028700" lvl="0" marL="1028700" rtl="0" algn="l">
              <a:spcBef>
                <a:spcPts val="800"/>
              </a:spcBef>
              <a:spcAft>
                <a:spcPts val="0"/>
              </a:spcAft>
              <a:buNone/>
            </a:pPr>
            <a:r>
              <a:rPr lang="en" sz="1600"/>
              <a:t>Question: 	Does the slope in our model indicate a meaningful relationship?</a:t>
            </a:r>
            <a:endParaRPr sz="1600"/>
          </a:p>
          <a:p>
            <a:pPr indent="-1028700" lvl="0" marL="1028700" rtl="0" algn="l">
              <a:spcBef>
                <a:spcPts val="1600"/>
              </a:spcBef>
              <a:spcAft>
                <a:spcPts val="0"/>
              </a:spcAft>
              <a:buNone/>
            </a:pPr>
            <a:r>
              <a:rPr lang="en" sz="1600"/>
              <a:t>Hypothesis:	</a:t>
            </a:r>
            <a:r>
              <a:rPr lang="en" sz="1600">
                <a:solidFill>
                  <a:srgbClr val="0000FF"/>
                </a:solidFill>
              </a:rPr>
              <a:t>H</a:t>
            </a:r>
            <a:r>
              <a:rPr baseline="-25000" lang="en" sz="1600">
                <a:solidFill>
                  <a:srgbClr val="0000FF"/>
                </a:solidFill>
              </a:rPr>
              <a:t>0</a:t>
            </a:r>
            <a:r>
              <a:rPr lang="en" sz="1600"/>
              <a:t>: 𝜷</a:t>
            </a:r>
            <a:r>
              <a:rPr baseline="-25000" lang="en" sz="1600"/>
              <a:t>1 </a:t>
            </a:r>
            <a:r>
              <a:rPr lang="en" sz="1600"/>
              <a:t>= 0 </a:t>
            </a:r>
            <a:endParaRPr sz="1600"/>
          </a:p>
          <a:p>
            <a:pPr indent="-1028700" lvl="0" marL="1028700" rtl="0" algn="l">
              <a:spcBef>
                <a:spcPts val="1600"/>
              </a:spcBef>
              <a:spcAft>
                <a:spcPts val="0"/>
              </a:spcAft>
              <a:buNone/>
            </a:pPr>
            <a:r>
              <a:rPr lang="en" sz="1600"/>
              <a:t>	     (There is no relationship.)</a:t>
            </a:r>
            <a:endParaRPr sz="1600"/>
          </a:p>
          <a:p>
            <a:pPr indent="0" lvl="0" marL="1028700" rtl="0" algn="l">
              <a:spcBef>
                <a:spcPts val="1600"/>
              </a:spcBef>
              <a:spcAft>
                <a:spcPts val="0"/>
              </a:spcAft>
              <a:buNone/>
            </a:pPr>
            <a:r>
              <a:rPr lang="en" sz="1600">
                <a:solidFill>
                  <a:srgbClr val="0000FF"/>
                </a:solidFill>
              </a:rPr>
              <a:t>H</a:t>
            </a:r>
            <a:r>
              <a:rPr baseline="-25000" lang="en" sz="1600">
                <a:solidFill>
                  <a:srgbClr val="0000FF"/>
                </a:solidFill>
              </a:rPr>
              <a:t>a</a:t>
            </a:r>
            <a:r>
              <a:rPr lang="en" sz="1600"/>
              <a:t>: 𝜷</a:t>
            </a:r>
            <a:r>
              <a:rPr baseline="-25000" lang="en" sz="1600"/>
              <a:t>1 </a:t>
            </a:r>
            <a:r>
              <a:rPr lang="en" sz="1600"/>
              <a:t>≠ 0</a:t>
            </a:r>
            <a:endParaRPr sz="1600"/>
          </a:p>
          <a:p>
            <a:pPr indent="0" lvl="0" marL="1028700" rtl="0" algn="l">
              <a:spcBef>
                <a:spcPts val="1600"/>
              </a:spcBef>
              <a:spcAft>
                <a:spcPts val="0"/>
              </a:spcAft>
              <a:buNone/>
            </a:pPr>
            <a:r>
              <a:rPr lang="en" sz="1600"/>
              <a:t>     (There is a relationship.)</a:t>
            </a:r>
            <a:endParaRPr sz="1600"/>
          </a:p>
          <a:p>
            <a:pPr indent="-1028700" lvl="0" marL="1028700" rtl="0" algn="l">
              <a:spcBef>
                <a:spcPts val="1600"/>
              </a:spcBef>
              <a:spcAft>
                <a:spcPts val="0"/>
              </a:spcAft>
              <a:buNone/>
            </a:pPr>
            <a:r>
              <a:rPr lang="en" sz="1600"/>
              <a:t>Test Static &amp; p-value:    t-statistic</a:t>
            </a:r>
            <a:endParaRPr sz="1600"/>
          </a:p>
          <a:p>
            <a:pPr indent="-1028700" lvl="0" marL="1028700" rtl="0" algn="l">
              <a:spcBef>
                <a:spcPts val="1600"/>
              </a:spcBef>
              <a:spcAft>
                <a:spcPts val="0"/>
              </a:spcAft>
              <a:buNone/>
            </a:pPr>
            <a:r>
              <a:rPr lang="en" sz="1600"/>
              <a:t>Also look at S.E:    Calculate a CI</a:t>
            </a:r>
            <a:endParaRPr sz="1600"/>
          </a:p>
          <a:p>
            <a:pPr indent="-1028700" lvl="0" marL="1028700" rtl="0" algn="ctr">
              <a:spcBef>
                <a:spcPts val="1600"/>
              </a:spcBef>
              <a:spcAft>
                <a:spcPts val="0"/>
              </a:spcAft>
              <a:buNone/>
            </a:pPr>
            <a:r>
              <a:rPr lang="en" sz="1600"/>
              <a:t>b</a:t>
            </a:r>
            <a:r>
              <a:rPr baseline="-25000" lang="en" sz="1600"/>
              <a:t>1 </a:t>
            </a:r>
            <a:r>
              <a:rPr lang="en" sz="1600"/>
              <a:t>± </a:t>
            </a:r>
            <a:r>
              <a:rPr i="1" lang="en" sz="1600"/>
              <a:t>t</a:t>
            </a:r>
            <a:r>
              <a:rPr lang="en" sz="1600"/>
              <a:t>* x </a:t>
            </a:r>
            <a:r>
              <a:rPr i="1" lang="en" sz="1600"/>
              <a:t>SE</a:t>
            </a:r>
            <a:endParaRPr i="1" sz="1600"/>
          </a:p>
          <a:p>
            <a:pPr indent="-571500" lvl="0" marL="571500" rtl="0" algn="ctr">
              <a:spcBef>
                <a:spcPts val="1600"/>
              </a:spcBef>
              <a:spcAft>
                <a:spcPts val="1600"/>
              </a:spcAft>
              <a:buNone/>
            </a:pPr>
            <a:r>
              <a:rPr lang="en" sz="1600"/>
              <a:t>	(Use </a:t>
            </a:r>
            <a:r>
              <a:rPr i="1" lang="en" sz="1600"/>
              <a:t>df</a:t>
            </a:r>
            <a:r>
              <a:rPr lang="en" sz="1600"/>
              <a:t> = n - #of predictors - 1)</a:t>
            </a:r>
            <a:endParaRPr sz="1600"/>
          </a:p>
        </p:txBody>
      </p:sp>
      <p:sp>
        <p:nvSpPr>
          <p:cNvPr id="1205" name="Google Shape;1205;p156"/>
          <p:cNvSpPr txBox="1"/>
          <p:nvPr/>
        </p:nvSpPr>
        <p:spPr>
          <a:xfrm>
            <a:off x="4198200" y="1336000"/>
            <a:ext cx="4896300" cy="3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Call:</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lm(formula = Calories ~ Fat.g., data = burger)</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Min      1Q  Median      3Q     Max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-150.93  -47.73  -14.84   24.54  266.28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Coefficients:</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            Estimate Std. Error t value Pr(&gt;|t|)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(Intercept) 111.3816    11.9237   9.341 6.38e-16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Fat.g.       13.7988     0.4027  34.263  &lt; 2e-16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Signif. codes:  0 ‘***’ 0.001 ‘**’ 0.01 ‘*’ 0.05 ‘.’ 0.1</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Residual standard error: 71.75 on 120 degrees of freedom</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Multiple R-squared:  0.9073, Adjusted R-squared:  0.9065 </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lang="en" sz="1200">
                <a:solidFill>
                  <a:srgbClr val="0000FF"/>
                </a:solidFill>
                <a:latin typeface="Consolas"/>
                <a:ea typeface="Consolas"/>
                <a:cs typeface="Consolas"/>
                <a:sym typeface="Consolas"/>
              </a:rPr>
              <a:t>F-statistic:  1174 on 1 and 120 DF,  p-value: &lt; 2.2e-16</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200">
              <a:solidFill>
                <a:srgbClr val="0000FF"/>
              </a:solidFill>
              <a:latin typeface="Consolas"/>
              <a:ea typeface="Consolas"/>
              <a:cs typeface="Consolas"/>
              <a:sym typeface="Consolas"/>
            </a:endParaRPr>
          </a:p>
        </p:txBody>
      </p:sp>
      <p:sp>
        <p:nvSpPr>
          <p:cNvPr id="1206" name="Google Shape;1206;p156"/>
          <p:cNvSpPr/>
          <p:nvPr/>
        </p:nvSpPr>
        <p:spPr>
          <a:xfrm>
            <a:off x="171450" y="966425"/>
            <a:ext cx="4719900" cy="2003400"/>
          </a:xfrm>
          <a:prstGeom prst="rect">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95% CI: </a:t>
            </a:r>
            <a:endParaRPr/>
          </a:p>
          <a:p>
            <a:pPr indent="-1028700" lvl="0" marL="1028700" rtl="0" algn="ctr">
              <a:lnSpc>
                <a:spcPct val="90000"/>
              </a:lnSpc>
              <a:spcBef>
                <a:spcPts val="800"/>
              </a:spcBef>
              <a:spcAft>
                <a:spcPts val="0"/>
              </a:spcAft>
              <a:buNone/>
            </a:pPr>
            <a:r>
              <a:rPr lang="en" sz="1600">
                <a:solidFill>
                  <a:schemeClr val="dk1"/>
                </a:solidFill>
                <a:latin typeface="Calibri"/>
                <a:ea typeface="Calibri"/>
                <a:cs typeface="Calibri"/>
                <a:sym typeface="Calibri"/>
              </a:rPr>
              <a:t>b</a:t>
            </a:r>
            <a:r>
              <a:rPr baseline="-25000" lang="en" sz="1600">
                <a:solidFill>
                  <a:schemeClr val="dk1"/>
                </a:solidFill>
                <a:latin typeface="Calibri"/>
                <a:ea typeface="Calibri"/>
                <a:cs typeface="Calibri"/>
                <a:sym typeface="Calibri"/>
              </a:rPr>
              <a:t>1 </a:t>
            </a:r>
            <a:r>
              <a:rPr lang="en" sz="1600">
                <a:solidFill>
                  <a:schemeClr val="dk1"/>
                </a:solidFill>
                <a:latin typeface="Calibri"/>
                <a:ea typeface="Calibri"/>
                <a:cs typeface="Calibri"/>
                <a:sym typeface="Calibri"/>
              </a:rPr>
              <a:t>± </a:t>
            </a:r>
            <a:r>
              <a:rPr i="1" lang="en" sz="1600">
                <a:solidFill>
                  <a:schemeClr val="dk1"/>
                </a:solidFill>
                <a:latin typeface="Calibri"/>
                <a:ea typeface="Calibri"/>
                <a:cs typeface="Calibri"/>
                <a:sym typeface="Calibri"/>
              </a:rPr>
              <a:t>t</a:t>
            </a:r>
            <a:r>
              <a:rPr lang="en" sz="1600">
                <a:solidFill>
                  <a:schemeClr val="dk1"/>
                </a:solidFill>
                <a:latin typeface="Calibri"/>
                <a:ea typeface="Calibri"/>
                <a:cs typeface="Calibri"/>
                <a:sym typeface="Calibri"/>
              </a:rPr>
              <a:t>* x </a:t>
            </a:r>
            <a:r>
              <a:rPr i="1" lang="en" sz="1600">
                <a:solidFill>
                  <a:schemeClr val="dk1"/>
                </a:solidFill>
                <a:latin typeface="Calibri"/>
                <a:ea typeface="Calibri"/>
                <a:cs typeface="Calibri"/>
                <a:sym typeface="Calibri"/>
              </a:rPr>
              <a:t>SE</a:t>
            </a:r>
            <a:endParaRPr i="1" sz="1600">
              <a:solidFill>
                <a:schemeClr val="dk1"/>
              </a:solidFill>
              <a:latin typeface="Calibri"/>
              <a:ea typeface="Calibri"/>
              <a:cs typeface="Calibri"/>
              <a:sym typeface="Calibri"/>
            </a:endParaRPr>
          </a:p>
          <a:p>
            <a:pPr indent="-1028700" lvl="0" marL="1028700" rtl="0" algn="ctr">
              <a:lnSpc>
                <a:spcPct val="90000"/>
              </a:lnSpc>
              <a:spcBef>
                <a:spcPts val="800"/>
              </a:spcBef>
              <a:spcAft>
                <a:spcPts val="0"/>
              </a:spcAft>
              <a:buNone/>
            </a:pPr>
            <a:r>
              <a:rPr i="1" lang="en" sz="1600">
                <a:solidFill>
                  <a:schemeClr val="dk1"/>
                </a:solidFill>
                <a:latin typeface="Calibri"/>
                <a:ea typeface="Calibri"/>
                <a:cs typeface="Calibri"/>
                <a:sym typeface="Calibri"/>
              </a:rPr>
              <a:t>13.7988 </a:t>
            </a:r>
            <a:r>
              <a:rPr lang="en" sz="1600">
                <a:solidFill>
                  <a:schemeClr val="dk1"/>
                </a:solidFill>
                <a:latin typeface="Calibri"/>
                <a:ea typeface="Calibri"/>
                <a:cs typeface="Calibri"/>
                <a:sym typeface="Calibri"/>
              </a:rPr>
              <a:t>± 4.3 x 0.4027</a:t>
            </a:r>
            <a:endParaRPr sz="1600">
              <a:solidFill>
                <a:schemeClr val="dk1"/>
              </a:solidFill>
              <a:latin typeface="Calibri"/>
              <a:ea typeface="Calibri"/>
              <a:cs typeface="Calibri"/>
              <a:sym typeface="Calibri"/>
            </a:endParaRPr>
          </a:p>
          <a:p>
            <a:pPr indent="-1028700" lvl="0" marL="1028700" rtl="0" algn="ctr">
              <a:lnSpc>
                <a:spcPct val="90000"/>
              </a:lnSpc>
              <a:spcBef>
                <a:spcPts val="800"/>
              </a:spcBef>
              <a:spcAft>
                <a:spcPts val="0"/>
              </a:spcAft>
              <a:buNone/>
            </a:pPr>
            <a:r>
              <a:rPr lang="en" sz="1600">
                <a:solidFill>
                  <a:schemeClr val="dk1"/>
                </a:solidFill>
                <a:latin typeface="Calibri"/>
                <a:ea typeface="Calibri"/>
                <a:cs typeface="Calibri"/>
                <a:sym typeface="Calibri"/>
              </a:rPr>
              <a:t>(12.07, 15.53)</a:t>
            </a:r>
            <a:endParaRPr sz="1600">
              <a:solidFill>
                <a:schemeClr val="dk1"/>
              </a:solidFill>
              <a:latin typeface="Calibri"/>
              <a:ea typeface="Calibri"/>
              <a:cs typeface="Calibri"/>
              <a:sym typeface="Calibri"/>
            </a:endParaRPr>
          </a:p>
          <a:p>
            <a:pPr indent="-1028700" lvl="0" marL="1028700" rtl="0" algn="ctr">
              <a:lnSpc>
                <a:spcPct val="90000"/>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We are 95% confident that the true slope is between 12.07 Cal/g and 15.53 Cal/g</a:t>
            </a:r>
            <a:endParaRPr sz="1600">
              <a:solidFill>
                <a:schemeClr val="dk1"/>
              </a:solidFill>
              <a:latin typeface="Calibri"/>
              <a:ea typeface="Calibri"/>
              <a:cs typeface="Calibri"/>
              <a:sym typeface="Calibri"/>
            </a:endParaRPr>
          </a:p>
        </p:txBody>
      </p:sp>
      <p:sp>
        <p:nvSpPr>
          <p:cNvPr id="1207" name="Google Shape;1207;p156"/>
          <p:cNvSpPr/>
          <p:nvPr/>
        </p:nvSpPr>
        <p:spPr>
          <a:xfrm>
            <a:off x="6984000" y="3192000"/>
            <a:ext cx="1736100" cy="28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6"/>
          <p:cNvSpPr/>
          <p:nvPr/>
        </p:nvSpPr>
        <p:spPr>
          <a:xfrm>
            <a:off x="6216000" y="3192000"/>
            <a:ext cx="711900" cy="28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6"/>
          <p:cNvSpPr/>
          <p:nvPr/>
        </p:nvSpPr>
        <p:spPr>
          <a:xfrm>
            <a:off x="3955850" y="1604625"/>
            <a:ext cx="1615200" cy="447900"/>
          </a:xfrm>
          <a:prstGeom prst="rect">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&gt; qt(0.975, 120) </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Regression in R</a:t>
            </a:r>
            <a:endParaRPr/>
          </a:p>
        </p:txBody>
      </p:sp>
      <p:sp>
        <p:nvSpPr>
          <p:cNvPr id="1215" name="Google Shape;1215;p15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5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300"/>
              <a:t>Multiple Linear Regression</a:t>
            </a:r>
            <a:endParaRPr/>
          </a:p>
        </p:txBody>
      </p:sp>
      <p:sp>
        <p:nvSpPr>
          <p:cNvPr id="1221" name="Google Shape;1221;p15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rPr lang="en"/>
              <a:t>Many variables in a model</a:t>
            </a:r>
            <a:br>
              <a:rPr lang="en"/>
            </a:br>
            <a:r>
              <a:rPr lang="en"/>
              <a:t>Adjusted </a:t>
            </a:r>
            <a:r>
              <a:rPr i="1" lang="en"/>
              <a:t>R</a:t>
            </a:r>
            <a:r>
              <a:rPr baseline="30000" lang="en"/>
              <a:t>2</a:t>
            </a:r>
            <a:br>
              <a:rPr lang="en"/>
            </a:br>
            <a:br>
              <a:rPr lang="en"/>
            </a:b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59"/>
          <p:cNvPicPr preferRelativeResize="0"/>
          <p:nvPr/>
        </p:nvPicPr>
        <p:blipFill rotWithShape="1">
          <a:blip r:embed="rId3">
            <a:alphaModFix/>
          </a:blip>
          <a:srcRect b="0" l="0" r="0" t="0"/>
          <a:stretch/>
        </p:blipFill>
        <p:spPr>
          <a:xfrm>
            <a:off x="0" y="0"/>
            <a:ext cx="7256462" cy="209112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160"/>
          <p:cNvPicPr preferRelativeResize="0"/>
          <p:nvPr/>
        </p:nvPicPr>
        <p:blipFill rotWithShape="1">
          <a:blip r:embed="rId3">
            <a:alphaModFix/>
          </a:blip>
          <a:srcRect b="0" l="0" r="0" t="0"/>
          <a:stretch/>
        </p:blipFill>
        <p:spPr>
          <a:xfrm>
            <a:off x="0" y="-1"/>
            <a:ext cx="6558707" cy="49917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161"/>
          <p:cNvPicPr preferRelativeResize="0"/>
          <p:nvPr/>
        </p:nvPicPr>
        <p:blipFill rotWithShape="1">
          <a:blip r:embed="rId3">
            <a:alphaModFix/>
          </a:blip>
          <a:srcRect b="0" l="0" r="0" t="0"/>
          <a:stretch/>
        </p:blipFill>
        <p:spPr>
          <a:xfrm>
            <a:off x="-1" y="0"/>
            <a:ext cx="7378075" cy="3440242"/>
          </a:xfrm>
          <a:prstGeom prst="rect">
            <a:avLst/>
          </a:prstGeom>
          <a:noFill/>
          <a:ln>
            <a:noFill/>
          </a:ln>
        </p:spPr>
      </p:pic>
      <p:sp>
        <p:nvSpPr>
          <p:cNvPr id="1238" name="Google Shape;1238;p161"/>
          <p:cNvSpPr/>
          <p:nvPr/>
        </p:nvSpPr>
        <p:spPr>
          <a:xfrm>
            <a:off x="101183" y="3558943"/>
            <a:ext cx="8904000" cy="1523400"/>
          </a:xfrm>
          <a:prstGeom prst="rect">
            <a:avLst/>
          </a:prstGeom>
          <a:noFill/>
          <a:ln>
            <a:noFill/>
          </a:ln>
        </p:spPr>
        <p:txBody>
          <a:bodyPr anchorCtr="0" anchor="t" bIns="34275" lIns="68575" spcFirstLastPara="1" rIns="68575" wrap="square" tIns="34275">
            <a:noAutofit/>
          </a:bodyPr>
          <a:lstStyle/>
          <a:p>
            <a:pPr indent="-317500" lvl="0" marL="457200" marR="0" rtl="0" algn="l">
              <a:spcBef>
                <a:spcPts val="0"/>
              </a:spcBef>
              <a:spcAft>
                <a:spcPts val="0"/>
              </a:spcAft>
              <a:buClr>
                <a:schemeClr val="dk1"/>
              </a:buClr>
              <a:buSzPts val="1400"/>
              <a:buFont typeface="Arial"/>
              <a:buAutoNum type="alphaLcParenBoth"/>
            </a:pPr>
            <a:r>
              <a:rPr lang="en" sz="1400">
                <a:solidFill>
                  <a:schemeClr val="dk1"/>
                </a:solidFill>
                <a:latin typeface="Arial"/>
                <a:ea typeface="Arial"/>
                <a:cs typeface="Arial"/>
                <a:sym typeface="Arial"/>
              </a:rPr>
              <a:t>Weights of 80% of the books can be predicted accurately using this model.</a:t>
            </a:r>
            <a:endParaRPr sz="1100"/>
          </a:p>
          <a:p>
            <a:pPr indent="-317500" lvl="0" marL="457200" marR="0" rtl="0" algn="l">
              <a:spcBef>
                <a:spcPts val="1000"/>
              </a:spcBef>
              <a:spcAft>
                <a:spcPts val="0"/>
              </a:spcAft>
              <a:buClr>
                <a:schemeClr val="dk1"/>
              </a:buClr>
              <a:buSzPts val="1400"/>
              <a:buFont typeface="Arial"/>
              <a:buAutoNum type="alphaLcParenBoth"/>
            </a:pPr>
            <a:r>
              <a:rPr lang="en" sz="1400">
                <a:solidFill>
                  <a:schemeClr val="dk1"/>
                </a:solidFill>
                <a:latin typeface="Arial"/>
                <a:ea typeface="Arial"/>
                <a:cs typeface="Arial"/>
                <a:sym typeface="Arial"/>
              </a:rPr>
              <a:t>For 10 cm</a:t>
            </a:r>
            <a:r>
              <a:rPr baseline="30000" lang="en" sz="1400">
                <a:solidFill>
                  <a:schemeClr val="dk1"/>
                </a:solidFill>
                <a:latin typeface="Arial"/>
                <a:ea typeface="Arial"/>
                <a:cs typeface="Arial"/>
                <a:sym typeface="Arial"/>
              </a:rPr>
              <a:t>3</a:t>
            </a:r>
            <a:r>
              <a:rPr lang="en" sz="600">
                <a:solidFill>
                  <a:schemeClr val="dk1"/>
                </a:solidFill>
                <a:latin typeface="Arial"/>
                <a:ea typeface="Arial"/>
                <a:cs typeface="Arial"/>
                <a:sym typeface="Arial"/>
              </a:rPr>
              <a:t> </a:t>
            </a:r>
            <a:r>
              <a:rPr lang="en" sz="1400">
                <a:solidFill>
                  <a:schemeClr val="dk1"/>
                </a:solidFill>
                <a:latin typeface="Arial"/>
                <a:ea typeface="Arial"/>
                <a:cs typeface="Arial"/>
                <a:sym typeface="Arial"/>
              </a:rPr>
              <a:t> increase in volume of books, the weight is expected to increase by 7g on average.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(c)</a:t>
            </a:r>
            <a:r>
              <a:rPr lang="en">
                <a:solidFill>
                  <a:schemeClr val="dk1"/>
                </a:solidFill>
              </a:rPr>
              <a:t>     </a:t>
            </a:r>
            <a:r>
              <a:rPr lang="en" sz="1400">
                <a:solidFill>
                  <a:schemeClr val="dk1"/>
                </a:solidFill>
                <a:latin typeface="Arial"/>
                <a:ea typeface="Arial"/>
                <a:cs typeface="Arial"/>
                <a:sym typeface="Arial"/>
              </a:rPr>
              <a:t>The correlation between weight and volume is </a:t>
            </a:r>
            <a:r>
              <a:rPr i="1" lang="en" sz="1400">
                <a:solidFill>
                  <a:schemeClr val="dk1"/>
                </a:solidFill>
                <a:latin typeface="Arial"/>
                <a:ea typeface="Arial"/>
                <a:cs typeface="Arial"/>
                <a:sym typeface="Arial"/>
              </a:rPr>
              <a:t>R </a:t>
            </a:r>
            <a:r>
              <a:rPr lang="en" sz="1400">
                <a:solidFill>
                  <a:schemeClr val="dk1"/>
                </a:solidFill>
                <a:latin typeface="Arial"/>
                <a:ea typeface="Arial"/>
                <a:cs typeface="Arial"/>
                <a:sym typeface="Arial"/>
              </a:rPr>
              <a:t>= 0.80</a:t>
            </a:r>
            <a:r>
              <a:rPr baseline="30000" lang="en" sz="1400">
                <a:solidFill>
                  <a:schemeClr val="dk1"/>
                </a:solidFill>
                <a:latin typeface="Arial"/>
                <a:ea typeface="Arial"/>
                <a:cs typeface="Arial"/>
                <a:sym typeface="Arial"/>
              </a:rPr>
              <a:t>2</a:t>
            </a:r>
            <a:r>
              <a:rPr lang="en" sz="600">
                <a:solidFill>
                  <a:schemeClr val="dk1"/>
                </a:solidFill>
                <a:latin typeface="Arial"/>
                <a:ea typeface="Arial"/>
                <a:cs typeface="Arial"/>
                <a:sym typeface="Arial"/>
              </a:rPr>
              <a:t> </a:t>
            </a:r>
            <a:r>
              <a:rPr lang="en" sz="1400">
                <a:solidFill>
                  <a:schemeClr val="dk1"/>
                </a:solidFill>
                <a:latin typeface="Arial"/>
                <a:ea typeface="Arial"/>
                <a:cs typeface="Arial"/>
                <a:sym typeface="Arial"/>
              </a:rPr>
              <a:t>= 0.64.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(d)     The model underestimates the weight of the book with the highest volume</a:t>
            </a:r>
            <a:endParaRPr sz="1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166175" y="1142150"/>
            <a:ext cx="8839204" cy="254127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162"/>
          <p:cNvPicPr preferRelativeResize="0"/>
          <p:nvPr/>
        </p:nvPicPr>
        <p:blipFill rotWithShape="1">
          <a:blip r:embed="rId3">
            <a:alphaModFix/>
          </a:blip>
          <a:srcRect b="0" l="0" r="0" t="0"/>
          <a:stretch/>
        </p:blipFill>
        <p:spPr>
          <a:xfrm>
            <a:off x="0" y="-1"/>
            <a:ext cx="7566286" cy="446684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163"/>
          <p:cNvPicPr preferRelativeResize="0"/>
          <p:nvPr/>
        </p:nvPicPr>
        <p:blipFill rotWithShape="1">
          <a:blip r:embed="rId3">
            <a:alphaModFix/>
          </a:blip>
          <a:srcRect b="0" l="0" r="0" t="0"/>
          <a:stretch/>
        </p:blipFill>
        <p:spPr>
          <a:xfrm>
            <a:off x="-1" y="0"/>
            <a:ext cx="6936699" cy="494774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164"/>
          <p:cNvPicPr preferRelativeResize="0"/>
          <p:nvPr/>
        </p:nvPicPr>
        <p:blipFill rotWithShape="1">
          <a:blip r:embed="rId3">
            <a:alphaModFix/>
          </a:blip>
          <a:srcRect b="0" l="0" r="0" t="0"/>
          <a:stretch/>
        </p:blipFill>
        <p:spPr>
          <a:xfrm>
            <a:off x="-1" y="0"/>
            <a:ext cx="6936699" cy="4947740"/>
          </a:xfrm>
          <a:prstGeom prst="rect">
            <a:avLst/>
          </a:prstGeom>
          <a:noFill/>
          <a:ln>
            <a:noFill/>
          </a:ln>
        </p:spPr>
      </p:pic>
      <p:sp>
        <p:nvSpPr>
          <p:cNvPr id="1256" name="Google Shape;1256;p164"/>
          <p:cNvSpPr txBox="1"/>
          <p:nvPr/>
        </p:nvSpPr>
        <p:spPr>
          <a:xfrm>
            <a:off x="5767900" y="1617275"/>
            <a:ext cx="2947800" cy="14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When doing regression in R if a variable is a </a:t>
            </a:r>
            <a:r>
              <a:rPr i="1" lang="en">
                <a:latin typeface="Calibri"/>
                <a:ea typeface="Calibri"/>
                <a:cs typeface="Calibri"/>
                <a:sym typeface="Calibri"/>
              </a:rPr>
              <a:t>factor</a:t>
            </a:r>
            <a:r>
              <a:rPr lang="en">
                <a:latin typeface="Calibri"/>
                <a:ea typeface="Calibri"/>
                <a:cs typeface="Calibri"/>
                <a:sym typeface="Calibri"/>
              </a:rPr>
              <a:t> (i.e. it is categorical and it is stored as a “factor” in R) then most linear model functions will automatically create dummy variables: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1257" name="Google Shape;1257;p164"/>
          <p:cNvGraphicFramePr/>
          <p:nvPr/>
        </p:nvGraphicFramePr>
        <p:xfrm>
          <a:off x="5854900" y="3004125"/>
          <a:ext cx="3000000" cy="3000000"/>
        </p:xfrm>
        <a:graphic>
          <a:graphicData uri="http://schemas.openxmlformats.org/drawingml/2006/table">
            <a:tbl>
              <a:tblPr>
                <a:noFill/>
                <a:tableStyleId>{BBDD6185-327F-498B-A85C-9D20D41D5040}</a:tableStyleId>
              </a:tblPr>
              <a:tblGrid>
                <a:gridCol w="885325"/>
                <a:gridCol w="885325"/>
                <a:gridCol w="885325"/>
              </a:tblGrid>
              <a:tr h="381000">
                <a:tc>
                  <a:txBody>
                    <a:bodyPr/>
                    <a:lstStyle/>
                    <a:p>
                      <a:pPr indent="0" lvl="0" marL="0" rtl="0" algn="ctr">
                        <a:spcBef>
                          <a:spcPts val="0"/>
                        </a:spcBef>
                        <a:spcAft>
                          <a:spcPts val="0"/>
                        </a:spcAft>
                        <a:buNone/>
                      </a:pPr>
                      <a:r>
                        <a:t/>
                      </a:r>
                      <a:endParaRPr sz="1000"/>
                    </a:p>
                  </a:txBody>
                  <a:tcPr marT="91425" marB="91425" marR="91425" marL="91425"/>
                </a:tc>
                <a:tc gridSpan="2">
                  <a:txBody>
                    <a:bodyPr/>
                    <a:lstStyle/>
                    <a:p>
                      <a:pPr indent="0" lvl="0" marL="0" rtl="0" algn="ctr">
                        <a:spcBef>
                          <a:spcPts val="0"/>
                        </a:spcBef>
                        <a:spcAft>
                          <a:spcPts val="0"/>
                        </a:spcAft>
                        <a:buNone/>
                      </a:pPr>
                      <a:r>
                        <a:rPr lang="en" sz="1000"/>
                        <a:t>Category Applies</a:t>
                      </a:r>
                      <a:endParaRPr sz="1000"/>
                    </a:p>
                  </a:txBody>
                  <a:tcPr marT="91425" marB="91425" marR="91425" marL="91425"/>
                </a:tc>
                <a:tc hMerge="1"/>
              </a:tr>
              <a:tr h="381000">
                <a:tc>
                  <a:txBody>
                    <a:bodyPr/>
                    <a:lstStyle/>
                    <a:p>
                      <a:pPr indent="0" lvl="0" marL="0" rtl="0" algn="ctr">
                        <a:spcBef>
                          <a:spcPts val="0"/>
                        </a:spcBef>
                        <a:spcAft>
                          <a:spcPts val="0"/>
                        </a:spcAft>
                        <a:buNone/>
                      </a:pPr>
                      <a:r>
                        <a:rPr lang="en" sz="1000"/>
                        <a:t>Category</a:t>
                      </a:r>
                      <a:endParaRPr sz="1000"/>
                    </a:p>
                  </a:txBody>
                  <a:tcPr marT="91425" marB="91425" marR="91425" marL="91425"/>
                </a:tc>
                <a:tc>
                  <a:txBody>
                    <a:bodyPr/>
                    <a:lstStyle/>
                    <a:p>
                      <a:pPr indent="0" lvl="0" marL="0" rtl="0" algn="ctr">
                        <a:spcBef>
                          <a:spcPts val="0"/>
                        </a:spcBef>
                        <a:spcAft>
                          <a:spcPts val="0"/>
                        </a:spcAft>
                        <a:buNone/>
                      </a:pPr>
                      <a:r>
                        <a:rPr lang="en" sz="1000"/>
                        <a:t>Yes</a:t>
                      </a:r>
                      <a:endParaRPr sz="1000"/>
                    </a:p>
                  </a:txBody>
                  <a:tcPr marT="91425" marB="91425" marR="91425" marL="91425"/>
                </a:tc>
                <a:tc>
                  <a:txBody>
                    <a:bodyPr/>
                    <a:lstStyle/>
                    <a:p>
                      <a:pPr indent="0" lvl="0" marL="0" rtl="0" algn="ctr">
                        <a:spcBef>
                          <a:spcPts val="0"/>
                        </a:spcBef>
                        <a:spcAft>
                          <a:spcPts val="0"/>
                        </a:spcAft>
                        <a:buNone/>
                      </a:pPr>
                      <a:r>
                        <a:rPr lang="en" sz="1000"/>
                        <a:t>No</a:t>
                      </a:r>
                      <a:endParaRPr sz="1000"/>
                    </a:p>
                  </a:txBody>
                  <a:tcPr marT="91425" marB="91425" marR="91425" marL="91425"/>
                </a:tc>
              </a:tr>
              <a:tr h="381000">
                <a:tc>
                  <a:txBody>
                    <a:bodyPr/>
                    <a:lstStyle/>
                    <a:p>
                      <a:pPr indent="0" lvl="0" marL="0" rtl="0" algn="ctr">
                        <a:spcBef>
                          <a:spcPts val="0"/>
                        </a:spcBef>
                        <a:spcAft>
                          <a:spcPts val="0"/>
                        </a:spcAft>
                        <a:buNone/>
                      </a:pPr>
                      <a:r>
                        <a:rPr lang="en" sz="1000"/>
                        <a:t>A</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0</a:t>
                      </a:r>
                      <a:endParaRPr sz="1000"/>
                    </a:p>
                  </a:txBody>
                  <a:tcPr marT="91425" marB="91425" marR="91425" marL="91425"/>
                </a:tc>
              </a:tr>
              <a:tr h="381000">
                <a:tc>
                  <a:txBody>
                    <a:bodyPr/>
                    <a:lstStyle/>
                    <a:p>
                      <a:pPr indent="0" lvl="0" marL="0" rtl="0" algn="ctr">
                        <a:spcBef>
                          <a:spcPts val="0"/>
                        </a:spcBef>
                        <a:spcAft>
                          <a:spcPts val="0"/>
                        </a:spcAft>
                        <a:buNone/>
                      </a:pPr>
                      <a:r>
                        <a:rPr lang="en" sz="1000"/>
                        <a:t>B</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0</a:t>
                      </a:r>
                      <a:endParaRPr sz="1000"/>
                    </a:p>
                  </a:txBody>
                  <a:tcPr marT="91425" marB="91425" marR="91425" marL="91425"/>
                </a:tc>
              </a:tr>
              <a:tr h="381000">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65"/>
          <p:cNvPicPr preferRelativeResize="0"/>
          <p:nvPr/>
        </p:nvPicPr>
        <p:blipFill rotWithShape="1">
          <a:blip r:embed="rId3">
            <a:alphaModFix/>
          </a:blip>
          <a:srcRect b="0" l="0" r="0" t="0"/>
          <a:stretch/>
        </p:blipFill>
        <p:spPr>
          <a:xfrm>
            <a:off x="-1" y="0"/>
            <a:ext cx="8043039" cy="465444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pic>
        <p:nvPicPr>
          <p:cNvPr id="1268" name="Google Shape;1268;p166"/>
          <p:cNvPicPr preferRelativeResize="0"/>
          <p:nvPr/>
        </p:nvPicPr>
        <p:blipFill rotWithShape="1">
          <a:blip r:embed="rId3">
            <a:alphaModFix/>
          </a:blip>
          <a:srcRect b="0" l="0" r="0" t="0"/>
          <a:stretch/>
        </p:blipFill>
        <p:spPr>
          <a:xfrm>
            <a:off x="-1" y="-1"/>
            <a:ext cx="7650034" cy="4204740"/>
          </a:xfrm>
          <a:prstGeom prst="rect">
            <a:avLst/>
          </a:prstGeom>
          <a:noFill/>
          <a:ln>
            <a:noFill/>
          </a:ln>
        </p:spPr>
      </p:pic>
      <p:sp>
        <p:nvSpPr>
          <p:cNvPr id="1269" name="Google Shape;1269;p166"/>
          <p:cNvSpPr txBox="1"/>
          <p:nvPr/>
        </p:nvSpPr>
        <p:spPr>
          <a:xfrm>
            <a:off x="3771900" y="3469950"/>
            <a:ext cx="4529400" cy="13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In this case, R has chosen hardcover as the reference, so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x</a:t>
            </a:r>
            <a:r>
              <a:rPr baseline="-25000" lang="en">
                <a:latin typeface="Calibri"/>
                <a:ea typeface="Calibri"/>
                <a:cs typeface="Calibri"/>
                <a:sym typeface="Calibri"/>
              </a:rPr>
              <a:t>cover</a:t>
            </a:r>
            <a:r>
              <a:rPr lang="en">
                <a:latin typeface="Calibri"/>
                <a:ea typeface="Calibri"/>
                <a:cs typeface="Calibri"/>
                <a:sym typeface="Calibri"/>
              </a:rPr>
              <a:t>=  0      if it’s hardcover and 1 if it’s paper back</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67"/>
          <p:cNvPicPr preferRelativeResize="0"/>
          <p:nvPr/>
        </p:nvPicPr>
        <p:blipFill rotWithShape="1">
          <a:blip r:embed="rId3">
            <a:alphaModFix/>
          </a:blip>
          <a:srcRect b="0" l="0" r="0" t="0"/>
          <a:stretch/>
        </p:blipFill>
        <p:spPr>
          <a:xfrm>
            <a:off x="-1" y="-1"/>
            <a:ext cx="7303984" cy="484557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id="1280" name="Google Shape;1280;p168"/>
          <p:cNvPicPr preferRelativeResize="0"/>
          <p:nvPr/>
        </p:nvPicPr>
        <p:blipFill rotWithShape="1">
          <a:blip r:embed="rId3">
            <a:alphaModFix/>
          </a:blip>
          <a:srcRect b="0" l="0" r="0" t="0"/>
          <a:stretch/>
        </p:blipFill>
        <p:spPr>
          <a:xfrm>
            <a:off x="0" y="0"/>
            <a:ext cx="6007894" cy="1857375"/>
          </a:xfrm>
          <a:prstGeom prst="rect">
            <a:avLst/>
          </a:prstGeom>
          <a:noFill/>
          <a:ln>
            <a:noFill/>
          </a:ln>
        </p:spPr>
      </p:pic>
      <p:pic>
        <p:nvPicPr>
          <p:cNvPr id="1281" name="Google Shape;1281;p168"/>
          <p:cNvPicPr preferRelativeResize="0"/>
          <p:nvPr/>
        </p:nvPicPr>
        <p:blipFill rotWithShape="1">
          <a:blip r:embed="rId4">
            <a:alphaModFix/>
          </a:blip>
          <a:srcRect b="0" l="0" r="0" t="0"/>
          <a:stretch/>
        </p:blipFill>
        <p:spPr>
          <a:xfrm>
            <a:off x="1480162" y="1960783"/>
            <a:ext cx="3957638" cy="300038"/>
          </a:xfrm>
          <a:prstGeom prst="rect">
            <a:avLst/>
          </a:prstGeom>
          <a:noFill/>
          <a:ln>
            <a:noFill/>
          </a:ln>
        </p:spPr>
      </p:pic>
      <p:pic>
        <p:nvPicPr>
          <p:cNvPr id="1282" name="Google Shape;1282;p168"/>
          <p:cNvPicPr preferRelativeResize="0"/>
          <p:nvPr/>
        </p:nvPicPr>
        <p:blipFill rotWithShape="1">
          <a:blip r:embed="rId5">
            <a:alphaModFix/>
          </a:blip>
          <a:srcRect b="0" l="0" r="0" t="0"/>
          <a:stretch/>
        </p:blipFill>
        <p:spPr>
          <a:xfrm>
            <a:off x="1431561" y="2497618"/>
            <a:ext cx="4772025" cy="642938"/>
          </a:xfrm>
          <a:prstGeom prst="rect">
            <a:avLst/>
          </a:prstGeom>
          <a:noFill/>
          <a:ln>
            <a:noFill/>
          </a:ln>
        </p:spPr>
      </p:pic>
      <p:pic>
        <p:nvPicPr>
          <p:cNvPr id="1283" name="Google Shape;1283;p168"/>
          <p:cNvPicPr preferRelativeResize="0"/>
          <p:nvPr/>
        </p:nvPicPr>
        <p:blipFill rotWithShape="1">
          <a:blip r:embed="rId6">
            <a:alphaModFix/>
          </a:blip>
          <a:srcRect b="0" l="0" r="0" t="0"/>
          <a:stretch/>
        </p:blipFill>
        <p:spPr>
          <a:xfrm>
            <a:off x="3113972" y="3163041"/>
            <a:ext cx="1971675" cy="214313"/>
          </a:xfrm>
          <a:prstGeom prst="rect">
            <a:avLst/>
          </a:prstGeom>
          <a:noFill/>
          <a:ln>
            <a:noFill/>
          </a:ln>
        </p:spPr>
      </p:pic>
      <p:pic>
        <p:nvPicPr>
          <p:cNvPr id="1284" name="Google Shape;1284;p168"/>
          <p:cNvPicPr preferRelativeResize="0"/>
          <p:nvPr/>
        </p:nvPicPr>
        <p:blipFill rotWithShape="1">
          <a:blip r:embed="rId7">
            <a:alphaModFix/>
          </a:blip>
          <a:srcRect b="0" l="0" r="0" t="0"/>
          <a:stretch/>
        </p:blipFill>
        <p:spPr>
          <a:xfrm>
            <a:off x="1431561" y="3766746"/>
            <a:ext cx="4657725" cy="9072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p169"/>
          <p:cNvPicPr preferRelativeResize="0"/>
          <p:nvPr/>
        </p:nvPicPr>
        <p:blipFill rotWithShape="1">
          <a:blip r:embed="rId3">
            <a:alphaModFix/>
          </a:blip>
          <a:srcRect b="0" l="0" r="0" t="0"/>
          <a:stretch/>
        </p:blipFill>
        <p:spPr>
          <a:xfrm>
            <a:off x="0" y="0"/>
            <a:ext cx="6239657" cy="479300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170"/>
          <p:cNvPicPr preferRelativeResize="0"/>
          <p:nvPr/>
        </p:nvPicPr>
        <p:blipFill rotWithShape="1">
          <a:blip r:embed="rId3">
            <a:alphaModFix/>
          </a:blip>
          <a:srcRect b="0" l="0" r="0" t="0"/>
          <a:stretch/>
        </p:blipFill>
        <p:spPr>
          <a:xfrm>
            <a:off x="0" y="0"/>
            <a:ext cx="5143500" cy="1900238"/>
          </a:xfrm>
          <a:prstGeom prst="rect">
            <a:avLst/>
          </a:prstGeom>
          <a:noFill/>
          <a:ln>
            <a:noFill/>
          </a:ln>
        </p:spPr>
      </p:pic>
      <p:pic>
        <p:nvPicPr>
          <p:cNvPr id="1295" name="Google Shape;1295;p170"/>
          <p:cNvPicPr preferRelativeResize="0"/>
          <p:nvPr/>
        </p:nvPicPr>
        <p:blipFill rotWithShape="1">
          <a:blip r:embed="rId4">
            <a:alphaModFix/>
          </a:blip>
          <a:srcRect b="0" l="0" r="0" t="0"/>
          <a:stretch/>
        </p:blipFill>
        <p:spPr>
          <a:xfrm>
            <a:off x="795416" y="2172520"/>
            <a:ext cx="5372100" cy="528638"/>
          </a:xfrm>
          <a:prstGeom prst="rect">
            <a:avLst/>
          </a:prstGeom>
          <a:noFill/>
          <a:ln>
            <a:noFill/>
          </a:ln>
        </p:spPr>
      </p:pic>
      <p:pic>
        <p:nvPicPr>
          <p:cNvPr id="1296" name="Google Shape;1296;p170"/>
          <p:cNvPicPr preferRelativeResize="0"/>
          <p:nvPr/>
        </p:nvPicPr>
        <p:blipFill rotWithShape="1">
          <a:blip r:embed="rId5">
            <a:alphaModFix/>
          </a:blip>
          <a:srcRect b="0" l="0" r="0" t="0"/>
          <a:stretch/>
        </p:blipFill>
        <p:spPr>
          <a:xfrm>
            <a:off x="817900" y="2861365"/>
            <a:ext cx="5236369" cy="500063"/>
          </a:xfrm>
          <a:prstGeom prst="rect">
            <a:avLst/>
          </a:prstGeom>
          <a:noFill/>
          <a:ln>
            <a:noFill/>
          </a:ln>
        </p:spPr>
      </p:pic>
      <p:pic>
        <p:nvPicPr>
          <p:cNvPr id="1297" name="Google Shape;1297;p170"/>
          <p:cNvPicPr preferRelativeResize="0"/>
          <p:nvPr/>
        </p:nvPicPr>
        <p:blipFill rotWithShape="1">
          <a:blip r:embed="rId6">
            <a:alphaModFix/>
          </a:blip>
          <a:srcRect b="0" l="0" r="0" t="0"/>
          <a:stretch/>
        </p:blipFill>
        <p:spPr>
          <a:xfrm>
            <a:off x="817900" y="3646240"/>
            <a:ext cx="4986338" cy="414338"/>
          </a:xfrm>
          <a:prstGeom prst="rect">
            <a:avLst/>
          </a:prstGeom>
          <a:noFill/>
          <a:ln>
            <a:noFill/>
          </a:ln>
        </p:spPr>
      </p:pic>
      <p:pic>
        <p:nvPicPr>
          <p:cNvPr id="1298" name="Google Shape;1298;p170"/>
          <p:cNvPicPr preferRelativeResize="0"/>
          <p:nvPr/>
        </p:nvPicPr>
        <p:blipFill rotWithShape="1">
          <a:blip r:embed="rId7">
            <a:alphaModFix/>
          </a:blip>
          <a:srcRect b="0" l="0" r="0" t="0"/>
          <a:stretch/>
        </p:blipFill>
        <p:spPr>
          <a:xfrm>
            <a:off x="1254490" y="4060578"/>
            <a:ext cx="4800600" cy="4357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171"/>
          <p:cNvPicPr preferRelativeResize="0"/>
          <p:nvPr/>
        </p:nvPicPr>
        <p:blipFill rotWithShape="1">
          <a:blip r:embed="rId3">
            <a:alphaModFix/>
          </a:blip>
          <a:srcRect b="0" l="0" r="0" t="0"/>
          <a:stretch/>
        </p:blipFill>
        <p:spPr>
          <a:xfrm>
            <a:off x="0" y="0"/>
            <a:ext cx="822356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0" y="312375"/>
            <a:ext cx="9143999" cy="405618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172"/>
          <p:cNvPicPr preferRelativeResize="0"/>
          <p:nvPr/>
        </p:nvPicPr>
        <p:blipFill rotWithShape="1">
          <a:blip r:embed="rId3">
            <a:alphaModFix/>
          </a:blip>
          <a:srcRect b="0" l="0" r="0" t="0"/>
          <a:stretch/>
        </p:blipFill>
        <p:spPr>
          <a:xfrm>
            <a:off x="0" y="0"/>
            <a:ext cx="6766841" cy="49130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p173"/>
          <p:cNvPicPr preferRelativeResize="0"/>
          <p:nvPr/>
        </p:nvPicPr>
        <p:blipFill rotWithShape="1">
          <a:blip r:embed="rId3">
            <a:alphaModFix/>
          </a:blip>
          <a:srcRect b="0" l="0" r="0" t="0"/>
          <a:stretch/>
        </p:blipFill>
        <p:spPr>
          <a:xfrm>
            <a:off x="0" y="-1"/>
            <a:ext cx="7229650" cy="3496456"/>
          </a:xfrm>
          <a:prstGeom prst="rect">
            <a:avLst/>
          </a:prstGeom>
          <a:noFill/>
          <a:ln>
            <a:noFill/>
          </a:ln>
        </p:spPr>
      </p:pic>
      <p:pic>
        <p:nvPicPr>
          <p:cNvPr id="1316" name="Google Shape;1316;p173"/>
          <p:cNvPicPr preferRelativeResize="0"/>
          <p:nvPr/>
        </p:nvPicPr>
        <p:blipFill rotWithShape="1">
          <a:blip r:embed="rId4">
            <a:alphaModFix/>
          </a:blip>
          <a:srcRect b="0" l="0" r="0" t="0"/>
          <a:stretch/>
        </p:blipFill>
        <p:spPr>
          <a:xfrm>
            <a:off x="1144346" y="3656546"/>
            <a:ext cx="6098272" cy="615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p174"/>
          <p:cNvPicPr preferRelativeResize="0"/>
          <p:nvPr/>
        </p:nvPicPr>
        <p:blipFill rotWithShape="1">
          <a:blip r:embed="rId3">
            <a:alphaModFix/>
          </a:blip>
          <a:srcRect b="0" l="0" r="0" t="0"/>
          <a:stretch/>
        </p:blipFill>
        <p:spPr>
          <a:xfrm>
            <a:off x="125198" y="112426"/>
            <a:ext cx="6589072" cy="2507106"/>
          </a:xfrm>
          <a:prstGeom prst="rect">
            <a:avLst/>
          </a:prstGeom>
          <a:noFill/>
          <a:ln>
            <a:noFill/>
          </a:ln>
        </p:spPr>
      </p:pic>
      <p:sp>
        <p:nvSpPr>
          <p:cNvPr id="1322" name="Google Shape;1322;p174"/>
          <p:cNvSpPr txBox="1"/>
          <p:nvPr/>
        </p:nvSpPr>
        <p:spPr>
          <a:xfrm>
            <a:off x="728000" y="3064000"/>
            <a:ext cx="58422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Children whose moms haven’t gone to HS, did not work during the first three years of the child’s life, have an IQ of 0, and are 0 yrs old are expected to score 19.59.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This intercept does not make sense in context. It’s meaningless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xEl>
                                              <p:pRg end="0" st="0"/>
                                            </p:txEl>
                                          </p:spTgt>
                                        </p:tgtEl>
                                        <p:attrNameLst>
                                          <p:attrName>style.visibility</p:attrName>
                                        </p:attrNameLst>
                                      </p:cBhvr>
                                      <p:to>
                                        <p:strVal val="visible"/>
                                      </p:to>
                                    </p:set>
                                    <p:animEffect filter="fade" transition="in">
                                      <p:cBhvr>
                                        <p:cTn dur="1000"/>
                                        <p:tgtEl>
                                          <p:spTgt spid="1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xEl>
                                              <p:pRg end="1" st="1"/>
                                            </p:txEl>
                                          </p:spTgt>
                                        </p:tgtEl>
                                        <p:attrNameLst>
                                          <p:attrName>style.visibility</p:attrName>
                                        </p:attrNameLst>
                                      </p:cBhvr>
                                      <p:to>
                                        <p:strVal val="visible"/>
                                      </p:to>
                                    </p:set>
                                    <p:animEffect filter="fade" transition="in">
                                      <p:cBhvr>
                                        <p:cTn dur="1000"/>
                                        <p:tgtEl>
                                          <p:spTgt spid="1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xEl>
                                              <p:pRg end="2" st="2"/>
                                            </p:txEl>
                                          </p:spTgt>
                                        </p:tgtEl>
                                        <p:attrNameLst>
                                          <p:attrName>style.visibility</p:attrName>
                                        </p:attrNameLst>
                                      </p:cBhvr>
                                      <p:to>
                                        <p:strVal val="visible"/>
                                      </p:to>
                                    </p:set>
                                    <p:animEffect filter="fade" transition="in">
                                      <p:cBhvr>
                                        <p:cTn dur="1000"/>
                                        <p:tgtEl>
                                          <p:spTgt spid="13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pic>
        <p:nvPicPr>
          <p:cNvPr id="1328" name="Google Shape;1328;p175"/>
          <p:cNvPicPr preferRelativeResize="0"/>
          <p:nvPr/>
        </p:nvPicPr>
        <p:blipFill rotWithShape="1">
          <a:blip r:embed="rId3">
            <a:alphaModFix/>
          </a:blip>
          <a:srcRect b="0" l="0" r="0" t="0"/>
          <a:stretch/>
        </p:blipFill>
        <p:spPr>
          <a:xfrm>
            <a:off x="0" y="0"/>
            <a:ext cx="7105337" cy="484012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pic>
        <p:nvPicPr>
          <p:cNvPr id="1334" name="Google Shape;1334;p176"/>
          <p:cNvPicPr preferRelativeResize="0"/>
          <p:nvPr/>
        </p:nvPicPr>
        <p:blipFill rotWithShape="1">
          <a:blip r:embed="rId3">
            <a:alphaModFix/>
          </a:blip>
          <a:srcRect b="0" l="0" r="0" t="14486"/>
          <a:stretch/>
        </p:blipFill>
        <p:spPr>
          <a:xfrm>
            <a:off x="-474400" y="1023125"/>
            <a:ext cx="5968301" cy="4003150"/>
          </a:xfrm>
          <a:prstGeom prst="rect">
            <a:avLst/>
          </a:prstGeom>
          <a:noFill/>
          <a:ln>
            <a:noFill/>
          </a:ln>
        </p:spPr>
      </p:pic>
      <p:sp>
        <p:nvSpPr>
          <p:cNvPr id="1335" name="Google Shape;1335;p17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Collinearity (correlation) between predictors</a:t>
            </a:r>
            <a:endParaRPr/>
          </a:p>
        </p:txBody>
      </p:sp>
      <p:sp>
        <p:nvSpPr>
          <p:cNvPr id="1336" name="Google Shape;1336;p176"/>
          <p:cNvSpPr txBox="1"/>
          <p:nvPr/>
        </p:nvSpPr>
        <p:spPr>
          <a:xfrm>
            <a:off x="5493900" y="1312000"/>
            <a:ext cx="3402000" cy="53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If predictors are highly correlated with each other</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They both try to explain the same variability in the response.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They can make slopes uncertainty.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If predictors are highly correlated, don’t include both in your model.</a:t>
            </a:r>
            <a:endParaRPr>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77"/>
          <p:cNvPicPr preferRelativeResize="0"/>
          <p:nvPr/>
        </p:nvPicPr>
        <p:blipFill rotWithShape="1">
          <a:blip r:embed="rId3">
            <a:alphaModFix/>
          </a:blip>
          <a:srcRect b="0" l="0" r="0" t="0"/>
          <a:stretch/>
        </p:blipFill>
        <p:spPr>
          <a:xfrm>
            <a:off x="0" y="0"/>
            <a:ext cx="6678119" cy="479859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id="1346" name="Google Shape;1346;p178"/>
          <p:cNvPicPr preferRelativeResize="0"/>
          <p:nvPr/>
        </p:nvPicPr>
        <p:blipFill rotWithShape="1">
          <a:blip r:embed="rId3">
            <a:alphaModFix/>
          </a:blip>
          <a:srcRect b="0" l="0" r="0" t="0"/>
          <a:stretch/>
        </p:blipFill>
        <p:spPr>
          <a:xfrm>
            <a:off x="0" y="0"/>
            <a:ext cx="5536406" cy="1614488"/>
          </a:xfrm>
          <a:prstGeom prst="rect">
            <a:avLst/>
          </a:prstGeom>
          <a:noFill/>
          <a:ln>
            <a:noFill/>
          </a:ln>
        </p:spPr>
      </p:pic>
      <p:pic>
        <p:nvPicPr>
          <p:cNvPr id="1347" name="Google Shape;1347;p178"/>
          <p:cNvPicPr preferRelativeResize="0"/>
          <p:nvPr/>
        </p:nvPicPr>
        <p:blipFill rotWithShape="1">
          <a:blip r:embed="rId4">
            <a:alphaModFix/>
          </a:blip>
          <a:srcRect b="0" l="0" r="0" t="0"/>
          <a:stretch/>
        </p:blipFill>
        <p:spPr>
          <a:xfrm>
            <a:off x="387402" y="1836062"/>
            <a:ext cx="3714750" cy="257175"/>
          </a:xfrm>
          <a:prstGeom prst="rect">
            <a:avLst/>
          </a:prstGeom>
          <a:noFill/>
          <a:ln>
            <a:noFill/>
          </a:ln>
        </p:spPr>
      </p:pic>
      <p:pic>
        <p:nvPicPr>
          <p:cNvPr id="1348" name="Google Shape;1348;p178"/>
          <p:cNvPicPr preferRelativeResize="0"/>
          <p:nvPr/>
        </p:nvPicPr>
        <p:blipFill rotWithShape="1">
          <a:blip r:embed="rId5">
            <a:alphaModFix/>
          </a:blip>
          <a:srcRect b="0" l="0" r="0" t="0"/>
          <a:stretch/>
        </p:blipFill>
        <p:spPr>
          <a:xfrm>
            <a:off x="421130" y="2314811"/>
            <a:ext cx="4000500" cy="907256"/>
          </a:xfrm>
          <a:prstGeom prst="rect">
            <a:avLst/>
          </a:prstGeom>
          <a:noFill/>
          <a:ln>
            <a:noFill/>
          </a:ln>
        </p:spPr>
      </p:pic>
      <p:pic>
        <p:nvPicPr>
          <p:cNvPr id="1349" name="Google Shape;1349;p178"/>
          <p:cNvPicPr preferRelativeResize="0"/>
          <p:nvPr/>
        </p:nvPicPr>
        <p:blipFill rotWithShape="1">
          <a:blip r:embed="rId6">
            <a:alphaModFix/>
          </a:blip>
          <a:srcRect b="0" l="0" r="0" t="0"/>
          <a:stretch/>
        </p:blipFill>
        <p:spPr>
          <a:xfrm>
            <a:off x="951231" y="3311070"/>
            <a:ext cx="5307806" cy="500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179"/>
          <p:cNvPicPr preferRelativeResize="0"/>
          <p:nvPr/>
        </p:nvPicPr>
        <p:blipFill rotWithShape="1">
          <a:blip r:embed="rId3">
            <a:alphaModFix/>
          </a:blip>
          <a:srcRect b="0" l="0" r="0" t="0"/>
          <a:stretch/>
        </p:blipFill>
        <p:spPr>
          <a:xfrm>
            <a:off x="0" y="0"/>
            <a:ext cx="5507831" cy="1650206"/>
          </a:xfrm>
          <a:prstGeom prst="rect">
            <a:avLst/>
          </a:prstGeom>
          <a:noFill/>
          <a:ln>
            <a:noFill/>
          </a:ln>
        </p:spPr>
      </p:pic>
      <p:pic>
        <p:nvPicPr>
          <p:cNvPr id="1355" name="Google Shape;1355;p179"/>
          <p:cNvPicPr preferRelativeResize="0"/>
          <p:nvPr/>
        </p:nvPicPr>
        <p:blipFill rotWithShape="1">
          <a:blip r:embed="rId4">
            <a:alphaModFix/>
          </a:blip>
          <a:srcRect b="0" l="0" r="0" t="0"/>
          <a:stretch/>
        </p:blipFill>
        <p:spPr>
          <a:xfrm>
            <a:off x="679945" y="1894382"/>
            <a:ext cx="5400675" cy="342900"/>
          </a:xfrm>
          <a:prstGeom prst="rect">
            <a:avLst/>
          </a:prstGeom>
          <a:noFill/>
          <a:ln>
            <a:noFill/>
          </a:ln>
        </p:spPr>
      </p:pic>
      <p:pic>
        <p:nvPicPr>
          <p:cNvPr id="1356" name="Google Shape;1356;p179"/>
          <p:cNvPicPr preferRelativeResize="0"/>
          <p:nvPr/>
        </p:nvPicPr>
        <p:blipFill rotWithShape="1">
          <a:blip r:embed="rId5">
            <a:alphaModFix/>
          </a:blip>
          <a:srcRect b="0" l="0" r="0" t="0"/>
          <a:stretch/>
        </p:blipFill>
        <p:spPr>
          <a:xfrm>
            <a:off x="679945" y="2481458"/>
            <a:ext cx="6200775" cy="378619"/>
          </a:xfrm>
          <a:prstGeom prst="rect">
            <a:avLst/>
          </a:prstGeom>
          <a:noFill/>
          <a:ln>
            <a:noFill/>
          </a:ln>
        </p:spPr>
      </p:pic>
      <p:pic>
        <p:nvPicPr>
          <p:cNvPr id="1357" name="Google Shape;1357;p179"/>
          <p:cNvPicPr preferRelativeResize="0"/>
          <p:nvPr/>
        </p:nvPicPr>
        <p:blipFill rotWithShape="1">
          <a:blip r:embed="rId6">
            <a:alphaModFix/>
          </a:blip>
          <a:srcRect b="0" l="0" r="0" t="0"/>
          <a:stretch/>
        </p:blipFill>
        <p:spPr>
          <a:xfrm>
            <a:off x="679945" y="3104253"/>
            <a:ext cx="5400675" cy="514350"/>
          </a:xfrm>
          <a:prstGeom prst="rect">
            <a:avLst/>
          </a:prstGeom>
          <a:noFill/>
          <a:ln>
            <a:noFill/>
          </a:ln>
        </p:spPr>
      </p:pic>
      <p:pic>
        <p:nvPicPr>
          <p:cNvPr id="1358" name="Google Shape;1358;p179"/>
          <p:cNvPicPr preferRelativeResize="0"/>
          <p:nvPr/>
        </p:nvPicPr>
        <p:blipFill rotWithShape="1">
          <a:blip r:embed="rId7">
            <a:alphaModFix/>
          </a:blip>
          <a:srcRect b="0" l="0" r="0" t="0"/>
          <a:stretch/>
        </p:blipFill>
        <p:spPr>
          <a:xfrm>
            <a:off x="1643882" y="3862779"/>
            <a:ext cx="2843213" cy="550069"/>
          </a:xfrm>
          <a:prstGeom prst="rect">
            <a:avLst/>
          </a:prstGeom>
          <a:noFill/>
          <a:ln>
            <a:noFill/>
          </a:ln>
        </p:spPr>
      </p:pic>
      <p:pic>
        <p:nvPicPr>
          <p:cNvPr id="1359" name="Google Shape;1359;p179"/>
          <p:cNvPicPr preferRelativeResize="0"/>
          <p:nvPr/>
        </p:nvPicPr>
        <p:blipFill rotWithShape="1">
          <a:blip r:embed="rId8">
            <a:alphaModFix/>
          </a:blip>
          <a:srcRect b="0" l="0" r="0" t="0"/>
          <a:stretch/>
        </p:blipFill>
        <p:spPr>
          <a:xfrm>
            <a:off x="4487095" y="3991366"/>
            <a:ext cx="750094" cy="292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80"/>
          <p:cNvPicPr preferRelativeResize="0"/>
          <p:nvPr/>
        </p:nvPicPr>
        <p:blipFill rotWithShape="1">
          <a:blip r:embed="rId3">
            <a:alphaModFix/>
          </a:blip>
          <a:srcRect b="0" l="0" r="0" t="0"/>
          <a:stretch/>
        </p:blipFill>
        <p:spPr>
          <a:xfrm>
            <a:off x="0" y="0"/>
            <a:ext cx="7333072" cy="492426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181"/>
          <p:cNvPicPr preferRelativeResize="0"/>
          <p:nvPr/>
        </p:nvPicPr>
        <p:blipFill rotWithShape="1">
          <a:blip r:embed="rId3">
            <a:alphaModFix/>
          </a:blip>
          <a:srcRect b="0" l="0" r="0" t="0"/>
          <a:stretch/>
        </p:blipFill>
        <p:spPr>
          <a:xfrm>
            <a:off x="0" y="0"/>
            <a:ext cx="6194684" cy="4103881"/>
          </a:xfrm>
          <a:prstGeom prst="rect">
            <a:avLst/>
          </a:prstGeom>
          <a:noFill/>
          <a:ln>
            <a:noFill/>
          </a:ln>
        </p:spPr>
      </p:pic>
      <p:pic>
        <p:nvPicPr>
          <p:cNvPr id="1371" name="Google Shape;1371;p181"/>
          <p:cNvPicPr preferRelativeResize="0"/>
          <p:nvPr/>
        </p:nvPicPr>
        <p:blipFill rotWithShape="1">
          <a:blip r:embed="rId4">
            <a:alphaModFix/>
          </a:blip>
          <a:srcRect b="0" l="0" r="0" t="0"/>
          <a:stretch/>
        </p:blipFill>
        <p:spPr>
          <a:xfrm>
            <a:off x="953866" y="4103882"/>
            <a:ext cx="4043363" cy="6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8"/>
          <p:cNvPicPr preferRelativeResize="0"/>
          <p:nvPr/>
        </p:nvPicPr>
        <p:blipFill>
          <a:blip r:embed="rId3">
            <a:alphaModFix/>
          </a:blip>
          <a:stretch>
            <a:fillRect/>
          </a:stretch>
        </p:blipFill>
        <p:spPr>
          <a:xfrm>
            <a:off x="0" y="312375"/>
            <a:ext cx="9143999" cy="4056180"/>
          </a:xfrm>
          <a:prstGeom prst="rect">
            <a:avLst/>
          </a:prstGeom>
          <a:noFill/>
          <a:ln>
            <a:noFill/>
          </a:ln>
        </p:spPr>
      </p:pic>
      <p:sp>
        <p:nvSpPr>
          <p:cNvPr id="229" name="Google Shape;229;p38"/>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8"/>
          <p:cNvPicPr preferRelativeResize="0"/>
          <p:nvPr/>
        </p:nvPicPr>
        <p:blipFill rotWithShape="1">
          <a:blip r:embed="rId3">
            <a:alphaModFix/>
          </a:blip>
          <a:srcRect b="-1363" l="46983" r="0" t="12805"/>
          <a:stretch/>
        </p:blipFill>
        <p:spPr>
          <a:xfrm>
            <a:off x="4296000" y="832000"/>
            <a:ext cx="4848000" cy="3591900"/>
          </a:xfrm>
          <a:prstGeom prst="roundRect">
            <a:avLst>
              <a:gd fmla="val 104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82"/>
          <p:cNvPicPr preferRelativeResize="0"/>
          <p:nvPr/>
        </p:nvPicPr>
        <p:blipFill rotWithShape="1">
          <a:blip r:embed="rId3">
            <a:alphaModFix/>
          </a:blip>
          <a:srcRect b="0" l="0" r="0" t="0"/>
          <a:stretch/>
        </p:blipFill>
        <p:spPr>
          <a:xfrm>
            <a:off x="0" y="0"/>
            <a:ext cx="5822156" cy="437911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183"/>
          <p:cNvPicPr preferRelativeResize="0"/>
          <p:nvPr/>
        </p:nvPicPr>
        <p:blipFill rotWithShape="1">
          <a:blip r:embed="rId3">
            <a:alphaModFix/>
          </a:blip>
          <a:srcRect b="0" l="0" r="0" t="0"/>
          <a:stretch/>
        </p:blipFill>
        <p:spPr>
          <a:xfrm>
            <a:off x="0" y="-1"/>
            <a:ext cx="6888919" cy="742013"/>
          </a:xfrm>
          <a:prstGeom prst="rect">
            <a:avLst/>
          </a:prstGeom>
          <a:noFill/>
          <a:ln>
            <a:noFill/>
          </a:ln>
        </p:spPr>
      </p:pic>
      <p:pic>
        <p:nvPicPr>
          <p:cNvPr id="1382" name="Google Shape;1382;p183"/>
          <p:cNvPicPr preferRelativeResize="0"/>
          <p:nvPr/>
        </p:nvPicPr>
        <p:blipFill rotWithShape="1">
          <a:blip r:embed="rId4">
            <a:alphaModFix/>
          </a:blip>
          <a:srcRect b="0" l="0" r="0" t="0"/>
          <a:stretch/>
        </p:blipFill>
        <p:spPr>
          <a:xfrm>
            <a:off x="686854" y="1082922"/>
            <a:ext cx="5072063" cy="414338"/>
          </a:xfrm>
          <a:prstGeom prst="rect">
            <a:avLst/>
          </a:prstGeom>
          <a:noFill/>
          <a:ln>
            <a:noFill/>
          </a:ln>
        </p:spPr>
      </p:pic>
      <p:pic>
        <p:nvPicPr>
          <p:cNvPr id="1383" name="Google Shape;1383;p183"/>
          <p:cNvPicPr preferRelativeResize="0"/>
          <p:nvPr/>
        </p:nvPicPr>
        <p:blipFill rotWithShape="1">
          <a:blip r:embed="rId5">
            <a:alphaModFix/>
          </a:blip>
          <a:srcRect b="0" l="0" r="0" t="0"/>
          <a:stretch/>
        </p:blipFill>
        <p:spPr>
          <a:xfrm>
            <a:off x="686854" y="1838169"/>
            <a:ext cx="5029200" cy="957263"/>
          </a:xfrm>
          <a:prstGeom prst="rect">
            <a:avLst/>
          </a:prstGeom>
          <a:noFill/>
          <a:ln>
            <a:noFill/>
          </a:ln>
        </p:spPr>
      </p:pic>
      <p:pic>
        <p:nvPicPr>
          <p:cNvPr id="1384" name="Google Shape;1384;p183"/>
          <p:cNvPicPr preferRelativeResize="0"/>
          <p:nvPr/>
        </p:nvPicPr>
        <p:blipFill rotWithShape="1">
          <a:blip r:embed="rId6">
            <a:alphaModFix/>
          </a:blip>
          <a:srcRect b="0" l="0" r="0" t="0"/>
          <a:stretch/>
        </p:blipFill>
        <p:spPr>
          <a:xfrm>
            <a:off x="686854" y="3031702"/>
            <a:ext cx="5314950" cy="721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pic>
        <p:nvPicPr>
          <p:cNvPr id="1389" name="Google Shape;1389;p184"/>
          <p:cNvPicPr preferRelativeResize="0"/>
          <p:nvPr/>
        </p:nvPicPr>
        <p:blipFill rotWithShape="1">
          <a:blip r:embed="rId3">
            <a:alphaModFix/>
          </a:blip>
          <a:srcRect b="0" l="0" r="0" t="0"/>
          <a:stretch/>
        </p:blipFill>
        <p:spPr>
          <a:xfrm>
            <a:off x="0" y="0"/>
            <a:ext cx="6215063" cy="692944"/>
          </a:xfrm>
          <a:prstGeom prst="rect">
            <a:avLst/>
          </a:prstGeom>
          <a:noFill/>
          <a:ln>
            <a:noFill/>
          </a:ln>
        </p:spPr>
      </p:pic>
      <p:pic>
        <p:nvPicPr>
          <p:cNvPr id="1390" name="Google Shape;1390;p184"/>
          <p:cNvPicPr preferRelativeResize="0"/>
          <p:nvPr/>
        </p:nvPicPr>
        <p:blipFill rotWithShape="1">
          <a:blip r:embed="rId4">
            <a:alphaModFix/>
          </a:blip>
          <a:srcRect b="0" l="0" r="0" t="0"/>
          <a:stretch/>
        </p:blipFill>
        <p:spPr>
          <a:xfrm>
            <a:off x="503049" y="919845"/>
            <a:ext cx="4607719" cy="335756"/>
          </a:xfrm>
          <a:prstGeom prst="rect">
            <a:avLst/>
          </a:prstGeom>
          <a:noFill/>
          <a:ln>
            <a:noFill/>
          </a:ln>
        </p:spPr>
      </p:pic>
      <p:pic>
        <p:nvPicPr>
          <p:cNvPr id="1391" name="Google Shape;1391;p184"/>
          <p:cNvPicPr preferRelativeResize="0"/>
          <p:nvPr/>
        </p:nvPicPr>
        <p:blipFill rotWithShape="1">
          <a:blip r:embed="rId5">
            <a:alphaModFix/>
          </a:blip>
          <a:srcRect b="0" l="0" r="0" t="0"/>
          <a:stretch/>
        </p:blipFill>
        <p:spPr>
          <a:xfrm>
            <a:off x="1421020" y="1482502"/>
            <a:ext cx="2771775" cy="950119"/>
          </a:xfrm>
          <a:prstGeom prst="rect">
            <a:avLst/>
          </a:prstGeom>
          <a:noFill/>
          <a:ln>
            <a:noFill/>
          </a:ln>
        </p:spPr>
      </p:pic>
      <p:pic>
        <p:nvPicPr>
          <p:cNvPr id="1392" name="Google Shape;1392;p184"/>
          <p:cNvPicPr preferRelativeResize="0"/>
          <p:nvPr/>
        </p:nvPicPr>
        <p:blipFill rotWithShape="1">
          <a:blip r:embed="rId6">
            <a:alphaModFix/>
          </a:blip>
          <a:srcRect b="0" l="0" r="0" t="0"/>
          <a:stretch/>
        </p:blipFill>
        <p:spPr>
          <a:xfrm>
            <a:off x="4192796" y="1455038"/>
            <a:ext cx="1207294" cy="921544"/>
          </a:xfrm>
          <a:prstGeom prst="rect">
            <a:avLst/>
          </a:prstGeom>
          <a:noFill/>
          <a:ln>
            <a:noFill/>
          </a:ln>
        </p:spPr>
      </p:pic>
      <p:pic>
        <p:nvPicPr>
          <p:cNvPr id="1393" name="Google Shape;1393;p184"/>
          <p:cNvPicPr preferRelativeResize="0"/>
          <p:nvPr/>
        </p:nvPicPr>
        <p:blipFill rotWithShape="1">
          <a:blip r:embed="rId7">
            <a:alphaModFix/>
          </a:blip>
          <a:srcRect b="0" l="0" r="0" t="0"/>
          <a:stretch/>
        </p:blipFill>
        <p:spPr>
          <a:xfrm>
            <a:off x="503049" y="2659523"/>
            <a:ext cx="5064919" cy="721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85"/>
          <p:cNvPicPr preferRelativeResize="0"/>
          <p:nvPr/>
        </p:nvPicPr>
        <p:blipFill rotWithShape="1">
          <a:blip r:embed="rId3">
            <a:alphaModFix/>
          </a:blip>
          <a:srcRect b="0" l="0" r="0" t="0"/>
          <a:stretch/>
        </p:blipFill>
        <p:spPr>
          <a:xfrm>
            <a:off x="0" y="-1"/>
            <a:ext cx="8021377" cy="865682"/>
          </a:xfrm>
          <a:prstGeom prst="rect">
            <a:avLst/>
          </a:prstGeom>
          <a:noFill/>
          <a:ln>
            <a:noFill/>
          </a:ln>
        </p:spPr>
      </p:pic>
      <p:pic>
        <p:nvPicPr>
          <p:cNvPr id="1399" name="Google Shape;1399;p185"/>
          <p:cNvPicPr preferRelativeResize="0"/>
          <p:nvPr/>
        </p:nvPicPr>
        <p:blipFill rotWithShape="1">
          <a:blip r:embed="rId4">
            <a:alphaModFix/>
          </a:blip>
          <a:srcRect b="0" l="0" r="0" t="0"/>
          <a:stretch/>
        </p:blipFill>
        <p:spPr>
          <a:xfrm>
            <a:off x="492572" y="1137495"/>
            <a:ext cx="7036229" cy="2842392"/>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186"/>
          <p:cNvPicPr preferRelativeResize="0"/>
          <p:nvPr/>
        </p:nvPicPr>
        <p:blipFill rotWithShape="1">
          <a:blip r:embed="rId3">
            <a:alphaModFix/>
          </a:blip>
          <a:srcRect b="0" l="0" r="0" t="0"/>
          <a:stretch/>
        </p:blipFill>
        <p:spPr>
          <a:xfrm>
            <a:off x="0" y="0"/>
            <a:ext cx="5636419" cy="2814638"/>
          </a:xfrm>
          <a:prstGeom prst="rect">
            <a:avLst/>
          </a:prstGeom>
          <a:noFill/>
          <a:ln>
            <a:noFill/>
          </a:ln>
        </p:spPr>
      </p:pic>
      <p:pic>
        <p:nvPicPr>
          <p:cNvPr id="1405" name="Google Shape;1405;p186"/>
          <p:cNvPicPr preferRelativeResize="0"/>
          <p:nvPr/>
        </p:nvPicPr>
        <p:blipFill rotWithShape="1">
          <a:blip r:embed="rId4">
            <a:alphaModFix/>
          </a:blip>
          <a:srcRect b="0" l="0" r="0" t="0"/>
          <a:stretch/>
        </p:blipFill>
        <p:spPr>
          <a:xfrm>
            <a:off x="2075377" y="2906101"/>
            <a:ext cx="2407444" cy="155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8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300"/>
              <a:t>Model selection</a:t>
            </a:r>
            <a:endParaRPr/>
          </a:p>
        </p:txBody>
      </p:sp>
      <p:sp>
        <p:nvSpPr>
          <p:cNvPr id="1411" name="Google Shape;1411;p18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rPr b="1" lang="en"/>
              <a:t>Identifying significance</a:t>
            </a:r>
            <a:br>
              <a:rPr b="1" lang="en"/>
            </a:br>
            <a:r>
              <a:rPr b="1" lang="en"/>
              <a:t>Model selection methods</a:t>
            </a:r>
            <a:br>
              <a:rPr lang="en"/>
            </a:br>
            <a:br>
              <a:rPr lang="en"/>
            </a:b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188"/>
          <p:cNvPicPr preferRelativeResize="0"/>
          <p:nvPr/>
        </p:nvPicPr>
        <p:blipFill rotWithShape="1">
          <a:blip r:embed="rId3">
            <a:alphaModFix/>
          </a:blip>
          <a:srcRect b="0" l="0" r="0" t="0"/>
          <a:stretch/>
        </p:blipFill>
        <p:spPr>
          <a:xfrm>
            <a:off x="0" y="-1"/>
            <a:ext cx="7320097" cy="3192905"/>
          </a:xfrm>
          <a:prstGeom prst="rect">
            <a:avLst/>
          </a:prstGeom>
          <a:noFill/>
          <a:ln>
            <a:noFill/>
          </a:ln>
        </p:spPr>
      </p:pic>
      <p:sp>
        <p:nvSpPr>
          <p:cNvPr id="1417" name="Google Shape;1417;p188"/>
          <p:cNvSpPr/>
          <p:nvPr/>
        </p:nvSpPr>
        <p:spPr>
          <a:xfrm>
            <a:off x="89941" y="4498303"/>
            <a:ext cx="8926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0000"/>
                </a:solidFill>
                <a:latin typeface="Arial"/>
                <a:ea typeface="Arial"/>
                <a:cs typeface="Arial"/>
                <a:sym typeface="Arial"/>
              </a:rPr>
              <a:t>Hamermesh &amp; Parker. (2004)“</a:t>
            </a:r>
            <a:r>
              <a:rPr lang="en" sz="1100">
                <a:solidFill>
                  <a:schemeClr val="dk1"/>
                </a:solidFill>
                <a:latin typeface="Arial"/>
                <a:ea typeface="Arial"/>
                <a:cs typeface="Arial"/>
                <a:sym typeface="Arial"/>
              </a:rPr>
              <a:t>Beauty in the classroom: instructors’ pulchritude and putative pedagogical productivity</a:t>
            </a:r>
            <a:r>
              <a:rPr lang="en" sz="1100">
                <a:solidFill>
                  <a:srgbClr val="000000"/>
                </a:solidFill>
                <a:latin typeface="Arial"/>
                <a:ea typeface="Arial"/>
                <a:cs typeface="Arial"/>
                <a:sym typeface="Arial"/>
              </a:rPr>
              <a:t>˜ Economics Education Review.</a:t>
            </a:r>
            <a:endParaRPr sz="1100">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p189"/>
          <p:cNvPicPr preferRelativeResize="0"/>
          <p:nvPr/>
        </p:nvPicPr>
        <p:blipFill rotWithShape="1">
          <a:blip r:embed="rId3">
            <a:alphaModFix/>
          </a:blip>
          <a:srcRect b="0" l="0" r="0" t="0"/>
          <a:stretch/>
        </p:blipFill>
        <p:spPr>
          <a:xfrm>
            <a:off x="0" y="0"/>
            <a:ext cx="6352082" cy="501009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90"/>
          <p:cNvPicPr preferRelativeResize="0"/>
          <p:nvPr/>
        </p:nvPicPr>
        <p:blipFill rotWithShape="1">
          <a:blip r:embed="rId3">
            <a:alphaModFix/>
          </a:blip>
          <a:srcRect b="0" l="0" r="0" t="0"/>
          <a:stretch/>
        </p:blipFill>
        <p:spPr>
          <a:xfrm>
            <a:off x="1058326" y="809468"/>
            <a:ext cx="7150254" cy="1664378"/>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id="1434" name="Google Shape;1434;p191"/>
          <p:cNvPicPr preferRelativeResize="0"/>
          <p:nvPr/>
        </p:nvPicPr>
        <p:blipFill rotWithShape="1">
          <a:blip r:embed="rId3">
            <a:alphaModFix/>
          </a:blip>
          <a:srcRect b="0" l="0" r="0" t="0"/>
          <a:stretch/>
        </p:blipFill>
        <p:spPr>
          <a:xfrm>
            <a:off x="0" y="-1"/>
            <a:ext cx="7275409" cy="786983"/>
          </a:xfrm>
          <a:prstGeom prst="rect">
            <a:avLst/>
          </a:prstGeom>
          <a:noFill/>
          <a:ln>
            <a:noFill/>
          </a:ln>
        </p:spPr>
      </p:pic>
      <p:pic>
        <p:nvPicPr>
          <p:cNvPr id="1435" name="Google Shape;1435;p191"/>
          <p:cNvPicPr preferRelativeResize="0"/>
          <p:nvPr/>
        </p:nvPicPr>
        <p:blipFill rotWithShape="1">
          <a:blip r:embed="rId4">
            <a:alphaModFix/>
          </a:blip>
          <a:srcRect b="0" l="0" r="0" t="0"/>
          <a:stretch/>
        </p:blipFill>
        <p:spPr>
          <a:xfrm>
            <a:off x="1594344" y="943560"/>
            <a:ext cx="5095016" cy="3811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9"/>
          <p:cNvPicPr preferRelativeResize="0"/>
          <p:nvPr/>
        </p:nvPicPr>
        <p:blipFill rotWithShape="1">
          <a:blip r:embed="rId3">
            <a:alphaModFix/>
          </a:blip>
          <a:srcRect b="4870" l="0" r="0" t="0"/>
          <a:stretch/>
        </p:blipFill>
        <p:spPr>
          <a:xfrm>
            <a:off x="0" y="0"/>
            <a:ext cx="9143998" cy="514350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192"/>
          <p:cNvPicPr preferRelativeResize="0"/>
          <p:nvPr/>
        </p:nvPicPr>
        <p:blipFill rotWithShape="1">
          <a:blip r:embed="rId3">
            <a:alphaModFix/>
          </a:blip>
          <a:srcRect b="0" l="0" r="0" t="0"/>
          <a:stretch/>
        </p:blipFill>
        <p:spPr>
          <a:xfrm>
            <a:off x="-1" y="0"/>
            <a:ext cx="7112345" cy="444083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193"/>
          <p:cNvPicPr preferRelativeResize="0"/>
          <p:nvPr/>
        </p:nvPicPr>
        <p:blipFill rotWithShape="1">
          <a:blip r:embed="rId3">
            <a:alphaModFix/>
          </a:blip>
          <a:srcRect b="0" l="0" r="0" t="0"/>
          <a:stretch/>
        </p:blipFill>
        <p:spPr>
          <a:xfrm>
            <a:off x="0" y="-1"/>
            <a:ext cx="6752363" cy="501421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194"/>
          <p:cNvPicPr preferRelativeResize="0"/>
          <p:nvPr/>
        </p:nvPicPr>
        <p:blipFill rotWithShape="1">
          <a:blip r:embed="rId3">
            <a:alphaModFix/>
          </a:blip>
          <a:srcRect b="0" l="0" r="0" t="0"/>
          <a:stretch/>
        </p:blipFill>
        <p:spPr>
          <a:xfrm>
            <a:off x="0" y="0"/>
            <a:ext cx="7427546" cy="809469"/>
          </a:xfrm>
          <a:prstGeom prst="rect">
            <a:avLst/>
          </a:prstGeom>
          <a:noFill/>
          <a:ln>
            <a:noFill/>
          </a:ln>
        </p:spPr>
      </p:pic>
      <p:pic>
        <p:nvPicPr>
          <p:cNvPr id="1453" name="Google Shape;1453;p194"/>
          <p:cNvPicPr preferRelativeResize="0"/>
          <p:nvPr/>
        </p:nvPicPr>
        <p:blipFill rotWithShape="1">
          <a:blip r:embed="rId4">
            <a:alphaModFix/>
          </a:blip>
          <a:srcRect b="0" l="0" r="0" t="0"/>
          <a:stretch/>
        </p:blipFill>
        <p:spPr>
          <a:xfrm>
            <a:off x="885569" y="1522379"/>
            <a:ext cx="6541978" cy="134448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195"/>
          <p:cNvPicPr preferRelativeResize="0"/>
          <p:nvPr/>
        </p:nvPicPr>
        <p:blipFill rotWithShape="1">
          <a:blip r:embed="rId3">
            <a:alphaModFix/>
          </a:blip>
          <a:srcRect b="0" l="0" r="0" t="0"/>
          <a:stretch/>
        </p:blipFill>
        <p:spPr>
          <a:xfrm>
            <a:off x="0" y="0"/>
            <a:ext cx="7011546" cy="49242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96"/>
          <p:cNvPicPr preferRelativeResize="0"/>
          <p:nvPr/>
        </p:nvPicPr>
        <p:blipFill rotWithShape="1">
          <a:blip r:embed="rId3">
            <a:alphaModFix/>
          </a:blip>
          <a:srcRect b="0" l="0" r="0" t="0"/>
          <a:stretch/>
        </p:blipFill>
        <p:spPr>
          <a:xfrm>
            <a:off x="0" y="-1"/>
            <a:ext cx="6578455" cy="498048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197"/>
          <p:cNvPicPr preferRelativeResize="0"/>
          <p:nvPr/>
        </p:nvPicPr>
        <p:blipFill rotWithShape="1">
          <a:blip r:embed="rId3">
            <a:alphaModFix/>
          </a:blip>
          <a:srcRect b="0" l="0" r="0" t="0"/>
          <a:stretch/>
        </p:blipFill>
        <p:spPr>
          <a:xfrm>
            <a:off x="0" y="0"/>
            <a:ext cx="7636112" cy="464320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pic>
        <p:nvPicPr>
          <p:cNvPr id="1475" name="Google Shape;1475;p198"/>
          <p:cNvPicPr preferRelativeResize="0"/>
          <p:nvPr/>
        </p:nvPicPr>
        <p:blipFill rotWithShape="1">
          <a:blip r:embed="rId3">
            <a:alphaModFix/>
          </a:blip>
          <a:srcRect b="0" l="0" r="0" t="0"/>
          <a:stretch/>
        </p:blipFill>
        <p:spPr>
          <a:xfrm>
            <a:off x="-1" y="0"/>
            <a:ext cx="7092265" cy="371006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id="1481" name="Google Shape;1481;p199"/>
          <p:cNvPicPr preferRelativeResize="0"/>
          <p:nvPr/>
        </p:nvPicPr>
        <p:blipFill rotWithShape="1">
          <a:blip r:embed="rId3">
            <a:alphaModFix/>
          </a:blip>
          <a:srcRect b="0" l="0" r="0" t="0"/>
          <a:stretch/>
        </p:blipFill>
        <p:spPr>
          <a:xfrm>
            <a:off x="-1" y="0"/>
            <a:ext cx="7845974" cy="4665688"/>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pic>
        <p:nvPicPr>
          <p:cNvPr id="1486" name="Google Shape;1486;p200"/>
          <p:cNvPicPr preferRelativeResize="0"/>
          <p:nvPr/>
        </p:nvPicPr>
        <p:blipFill rotWithShape="1">
          <a:blip r:embed="rId3">
            <a:alphaModFix/>
          </a:blip>
          <a:srcRect b="0" l="0" r="0" t="0"/>
          <a:stretch/>
        </p:blipFill>
        <p:spPr>
          <a:xfrm>
            <a:off x="14820" y="14292"/>
            <a:ext cx="5022056" cy="1000125"/>
          </a:xfrm>
          <a:prstGeom prst="rect">
            <a:avLst/>
          </a:prstGeom>
          <a:noFill/>
          <a:ln>
            <a:noFill/>
          </a:ln>
        </p:spPr>
      </p:pic>
      <p:pic>
        <p:nvPicPr>
          <p:cNvPr id="1487" name="Google Shape;1487;p200"/>
          <p:cNvPicPr preferRelativeResize="0"/>
          <p:nvPr/>
        </p:nvPicPr>
        <p:blipFill rotWithShape="1">
          <a:blip r:embed="rId4">
            <a:alphaModFix/>
          </a:blip>
          <a:srcRect b="0" l="0" r="0" t="0"/>
          <a:stretch/>
        </p:blipFill>
        <p:spPr>
          <a:xfrm>
            <a:off x="355321" y="1016991"/>
            <a:ext cx="4543425" cy="1085850"/>
          </a:xfrm>
          <a:prstGeom prst="rect">
            <a:avLst/>
          </a:prstGeom>
          <a:noFill/>
          <a:ln>
            <a:noFill/>
          </a:ln>
        </p:spPr>
      </p:pic>
      <p:pic>
        <p:nvPicPr>
          <p:cNvPr id="1488" name="Google Shape;1488;p200"/>
          <p:cNvPicPr preferRelativeResize="0"/>
          <p:nvPr/>
        </p:nvPicPr>
        <p:blipFill rotWithShape="1">
          <a:blip r:embed="rId5">
            <a:alphaModFix/>
          </a:blip>
          <a:srcRect b="0" l="0" r="0" t="0"/>
          <a:stretch/>
        </p:blipFill>
        <p:spPr>
          <a:xfrm>
            <a:off x="337986" y="2098155"/>
            <a:ext cx="4600575" cy="857250"/>
          </a:xfrm>
          <a:prstGeom prst="rect">
            <a:avLst/>
          </a:prstGeom>
          <a:noFill/>
          <a:ln>
            <a:noFill/>
          </a:ln>
        </p:spPr>
      </p:pic>
      <p:pic>
        <p:nvPicPr>
          <p:cNvPr id="1489" name="Google Shape;1489;p200"/>
          <p:cNvPicPr preferRelativeResize="0"/>
          <p:nvPr/>
        </p:nvPicPr>
        <p:blipFill rotWithShape="1">
          <a:blip r:embed="rId6">
            <a:alphaModFix/>
          </a:blip>
          <a:srcRect b="0" l="0" r="0" t="0"/>
          <a:stretch/>
        </p:blipFill>
        <p:spPr>
          <a:xfrm>
            <a:off x="330315" y="2949019"/>
            <a:ext cx="4593431" cy="864394"/>
          </a:xfrm>
          <a:prstGeom prst="rect">
            <a:avLst/>
          </a:prstGeom>
          <a:noFill/>
          <a:ln>
            <a:noFill/>
          </a:ln>
        </p:spPr>
      </p:pic>
      <p:pic>
        <p:nvPicPr>
          <p:cNvPr id="1490" name="Google Shape;1490;p200"/>
          <p:cNvPicPr preferRelativeResize="0"/>
          <p:nvPr/>
        </p:nvPicPr>
        <p:blipFill rotWithShape="1">
          <a:blip r:embed="rId7">
            <a:alphaModFix/>
          </a:blip>
          <a:srcRect b="0" l="0" r="0" t="0"/>
          <a:stretch/>
        </p:blipFill>
        <p:spPr>
          <a:xfrm>
            <a:off x="352797" y="3811013"/>
            <a:ext cx="4593431" cy="714375"/>
          </a:xfrm>
          <a:prstGeom prst="rect">
            <a:avLst/>
          </a:prstGeom>
          <a:noFill/>
          <a:ln>
            <a:noFill/>
          </a:ln>
        </p:spPr>
      </p:pic>
      <p:pic>
        <p:nvPicPr>
          <p:cNvPr id="1491" name="Google Shape;1491;p200"/>
          <p:cNvPicPr preferRelativeResize="0"/>
          <p:nvPr/>
        </p:nvPicPr>
        <p:blipFill rotWithShape="1">
          <a:blip r:embed="rId8">
            <a:alphaModFix/>
          </a:blip>
          <a:srcRect b="0" l="0" r="0" t="0"/>
          <a:stretch/>
        </p:blipFill>
        <p:spPr>
          <a:xfrm>
            <a:off x="170631" y="4743560"/>
            <a:ext cx="4957763" cy="292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pic>
        <p:nvPicPr>
          <p:cNvPr id="1497" name="Google Shape;1497;p201"/>
          <p:cNvPicPr preferRelativeResize="0"/>
          <p:nvPr/>
        </p:nvPicPr>
        <p:blipFill rotWithShape="1">
          <a:blip r:embed="rId3">
            <a:alphaModFix/>
          </a:blip>
          <a:srcRect b="0" l="0" r="0" t="0"/>
          <a:stretch/>
        </p:blipFill>
        <p:spPr>
          <a:xfrm>
            <a:off x="0" y="0"/>
            <a:ext cx="6150769" cy="1235869"/>
          </a:xfrm>
          <a:prstGeom prst="rect">
            <a:avLst/>
          </a:prstGeom>
          <a:noFill/>
          <a:ln>
            <a:noFill/>
          </a:ln>
        </p:spPr>
      </p:pic>
      <p:pic>
        <p:nvPicPr>
          <p:cNvPr id="1498" name="Google Shape;1498;p201"/>
          <p:cNvPicPr preferRelativeResize="0"/>
          <p:nvPr/>
        </p:nvPicPr>
        <p:blipFill rotWithShape="1">
          <a:blip r:embed="rId4">
            <a:alphaModFix/>
          </a:blip>
          <a:srcRect b="0" l="0" r="0" t="0"/>
          <a:stretch/>
        </p:blipFill>
        <p:spPr>
          <a:xfrm>
            <a:off x="275566" y="1231596"/>
            <a:ext cx="5872163" cy="364331"/>
          </a:xfrm>
          <a:prstGeom prst="rect">
            <a:avLst/>
          </a:prstGeom>
          <a:noFill/>
          <a:ln>
            <a:noFill/>
          </a:ln>
        </p:spPr>
      </p:pic>
      <p:pic>
        <p:nvPicPr>
          <p:cNvPr id="1499" name="Google Shape;1499;p201"/>
          <p:cNvPicPr preferRelativeResize="0"/>
          <p:nvPr/>
        </p:nvPicPr>
        <p:blipFill rotWithShape="1">
          <a:blip r:embed="rId5">
            <a:alphaModFix/>
          </a:blip>
          <a:srcRect b="0" l="0" r="0" t="0"/>
          <a:stretch/>
        </p:blipFill>
        <p:spPr>
          <a:xfrm>
            <a:off x="293951" y="1594933"/>
            <a:ext cx="5857875" cy="357187"/>
          </a:xfrm>
          <a:prstGeom prst="rect">
            <a:avLst/>
          </a:prstGeom>
          <a:noFill/>
          <a:ln>
            <a:noFill/>
          </a:ln>
        </p:spPr>
      </p:pic>
      <p:pic>
        <p:nvPicPr>
          <p:cNvPr id="1500" name="Google Shape;1500;p201"/>
          <p:cNvPicPr preferRelativeResize="0"/>
          <p:nvPr/>
        </p:nvPicPr>
        <p:blipFill rotWithShape="1">
          <a:blip r:embed="rId6">
            <a:alphaModFix/>
          </a:blip>
          <a:srcRect b="0" l="0" r="0" t="0"/>
          <a:stretch/>
        </p:blipFill>
        <p:spPr>
          <a:xfrm>
            <a:off x="279134" y="1954695"/>
            <a:ext cx="5865019" cy="357188"/>
          </a:xfrm>
          <a:prstGeom prst="rect">
            <a:avLst/>
          </a:prstGeom>
          <a:noFill/>
          <a:ln>
            <a:noFill/>
          </a:ln>
        </p:spPr>
      </p:pic>
      <p:pic>
        <p:nvPicPr>
          <p:cNvPr id="1501" name="Google Shape;1501;p201"/>
          <p:cNvPicPr preferRelativeResize="0"/>
          <p:nvPr/>
        </p:nvPicPr>
        <p:blipFill rotWithShape="1">
          <a:blip r:embed="rId7">
            <a:alphaModFix/>
          </a:blip>
          <a:srcRect b="0" l="0" r="0" t="0"/>
          <a:stretch/>
        </p:blipFill>
        <p:spPr>
          <a:xfrm>
            <a:off x="282708" y="2310887"/>
            <a:ext cx="5857875" cy="364331"/>
          </a:xfrm>
          <a:prstGeom prst="rect">
            <a:avLst/>
          </a:prstGeom>
          <a:noFill/>
          <a:ln>
            <a:noFill/>
          </a:ln>
        </p:spPr>
      </p:pic>
      <p:pic>
        <p:nvPicPr>
          <p:cNvPr id="1502" name="Google Shape;1502;p201"/>
          <p:cNvPicPr preferRelativeResize="0"/>
          <p:nvPr/>
        </p:nvPicPr>
        <p:blipFill rotWithShape="1">
          <a:blip r:embed="rId8">
            <a:alphaModFix/>
          </a:blip>
          <a:srcRect b="0" l="0" r="0" t="0"/>
          <a:stretch/>
        </p:blipFill>
        <p:spPr>
          <a:xfrm>
            <a:off x="304665" y="2667603"/>
            <a:ext cx="5836444" cy="392906"/>
          </a:xfrm>
          <a:prstGeom prst="rect">
            <a:avLst/>
          </a:prstGeom>
          <a:noFill/>
          <a:ln>
            <a:noFill/>
          </a:ln>
        </p:spPr>
      </p:pic>
      <p:pic>
        <p:nvPicPr>
          <p:cNvPr id="1503" name="Google Shape;1503;p201"/>
          <p:cNvPicPr preferRelativeResize="0"/>
          <p:nvPr/>
        </p:nvPicPr>
        <p:blipFill rotWithShape="1">
          <a:blip r:embed="rId9">
            <a:alphaModFix/>
          </a:blip>
          <a:srcRect b="0" l="0" r="0" t="0"/>
          <a:stretch/>
        </p:blipFill>
        <p:spPr>
          <a:xfrm>
            <a:off x="766489" y="3633826"/>
            <a:ext cx="3586163" cy="2143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0"/>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241" name="Google Shape;241;p40"/>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40"/>
          <p:cNvPicPr preferRelativeResize="0"/>
          <p:nvPr/>
        </p:nvPicPr>
        <p:blipFill rotWithShape="1">
          <a:blip r:embed="rId3">
            <a:alphaModFix/>
          </a:blip>
          <a:srcRect b="4871" l="18285" r="20560" t="17313"/>
          <a:stretch/>
        </p:blipFill>
        <p:spPr>
          <a:xfrm>
            <a:off x="1672000" y="936000"/>
            <a:ext cx="5592000" cy="42075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02"/>
          <p:cNvPicPr preferRelativeResize="0"/>
          <p:nvPr/>
        </p:nvPicPr>
        <p:blipFill rotWithShape="1">
          <a:blip r:embed="rId3">
            <a:alphaModFix/>
          </a:blip>
          <a:srcRect b="0" l="0" r="0" t="0"/>
          <a:stretch/>
        </p:blipFill>
        <p:spPr>
          <a:xfrm>
            <a:off x="0" y="-1"/>
            <a:ext cx="7524256" cy="473314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Checking model conditions using graphs</a:t>
            </a:r>
            <a:endParaRPr/>
          </a:p>
        </p:txBody>
      </p:sp>
      <p:sp>
        <p:nvSpPr>
          <p:cNvPr id="1515" name="Google Shape;1515;p20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204"/>
          <p:cNvPicPr preferRelativeResize="0"/>
          <p:nvPr/>
        </p:nvPicPr>
        <p:blipFill rotWithShape="1">
          <a:blip r:embed="rId3">
            <a:alphaModFix/>
          </a:blip>
          <a:srcRect b="0" l="0" r="0" t="0"/>
          <a:stretch/>
        </p:blipFill>
        <p:spPr>
          <a:xfrm>
            <a:off x="0" y="-1"/>
            <a:ext cx="7272210" cy="435089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pic>
        <p:nvPicPr>
          <p:cNvPr id="1526" name="Google Shape;1526;p205"/>
          <p:cNvPicPr preferRelativeResize="0"/>
          <p:nvPr/>
        </p:nvPicPr>
        <p:blipFill rotWithShape="1">
          <a:blip r:embed="rId3">
            <a:alphaModFix/>
          </a:blip>
          <a:srcRect b="0" l="0" r="0" t="0"/>
          <a:stretch/>
        </p:blipFill>
        <p:spPr>
          <a:xfrm>
            <a:off x="0" y="0"/>
            <a:ext cx="7185753" cy="454202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206"/>
          <p:cNvPicPr preferRelativeResize="0"/>
          <p:nvPr/>
        </p:nvPicPr>
        <p:blipFill rotWithShape="1">
          <a:blip r:embed="rId3">
            <a:alphaModFix/>
          </a:blip>
          <a:srcRect b="0" l="0" r="0" t="0"/>
          <a:stretch/>
        </p:blipFill>
        <p:spPr>
          <a:xfrm>
            <a:off x="0" y="0"/>
            <a:ext cx="6990830" cy="463196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p207"/>
          <p:cNvPicPr preferRelativeResize="0"/>
          <p:nvPr/>
        </p:nvPicPr>
        <p:blipFill rotWithShape="1">
          <a:blip r:embed="rId3">
            <a:alphaModFix/>
          </a:blip>
          <a:srcRect b="0" l="0" r="0" t="0"/>
          <a:stretch/>
        </p:blipFill>
        <p:spPr>
          <a:xfrm>
            <a:off x="0" y="-1"/>
            <a:ext cx="7001809" cy="3361544"/>
          </a:xfrm>
          <a:prstGeom prst="rect">
            <a:avLst/>
          </a:prstGeom>
          <a:noFill/>
          <a:ln>
            <a:noFill/>
          </a:ln>
        </p:spPr>
      </p:pic>
      <p:pic>
        <p:nvPicPr>
          <p:cNvPr id="1538" name="Google Shape;1538;p207"/>
          <p:cNvPicPr preferRelativeResize="0"/>
          <p:nvPr/>
        </p:nvPicPr>
        <p:blipFill rotWithShape="1">
          <a:blip r:embed="rId4">
            <a:alphaModFix/>
          </a:blip>
          <a:srcRect b="0" l="0" r="0" t="0"/>
          <a:stretch/>
        </p:blipFill>
        <p:spPr>
          <a:xfrm>
            <a:off x="638136" y="3361543"/>
            <a:ext cx="5529263" cy="7429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pic>
        <p:nvPicPr>
          <p:cNvPr id="1544" name="Google Shape;1544;p208"/>
          <p:cNvPicPr preferRelativeResize="0"/>
          <p:nvPr/>
        </p:nvPicPr>
        <p:blipFill rotWithShape="1">
          <a:blip r:embed="rId3">
            <a:alphaModFix/>
          </a:blip>
          <a:srcRect b="0" l="0" r="0" t="0"/>
          <a:stretch/>
        </p:blipFill>
        <p:spPr>
          <a:xfrm>
            <a:off x="-1" y="0"/>
            <a:ext cx="7724819" cy="4384623"/>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pic>
        <p:nvPicPr>
          <p:cNvPr id="1549" name="Google Shape;1549;p209"/>
          <p:cNvPicPr preferRelativeResize="0"/>
          <p:nvPr/>
        </p:nvPicPr>
        <p:blipFill rotWithShape="1">
          <a:blip r:embed="rId3">
            <a:alphaModFix/>
          </a:blip>
          <a:srcRect b="0" l="0" r="0" t="0"/>
          <a:stretch/>
        </p:blipFill>
        <p:spPr>
          <a:xfrm>
            <a:off x="-1" y="0"/>
            <a:ext cx="8209601" cy="394616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pic>
        <p:nvPicPr>
          <p:cNvPr id="1555" name="Google Shape;1555;p210"/>
          <p:cNvPicPr preferRelativeResize="0"/>
          <p:nvPr/>
        </p:nvPicPr>
        <p:blipFill rotWithShape="1">
          <a:blip r:embed="rId3">
            <a:alphaModFix/>
          </a:blip>
          <a:srcRect b="0" l="0" r="0" t="0"/>
          <a:stretch/>
        </p:blipFill>
        <p:spPr>
          <a:xfrm>
            <a:off x="0" y="0"/>
            <a:ext cx="7549409" cy="418225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Multiple Regression in R</a:t>
            </a:r>
            <a:endParaRPr/>
          </a:p>
        </p:txBody>
      </p:sp>
      <p:sp>
        <p:nvSpPr>
          <p:cNvPr id="1561" name="Google Shape;1561;p21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1"/>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248" name="Google Shape;248;p41"/>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41"/>
          <p:cNvPicPr preferRelativeResize="0"/>
          <p:nvPr/>
        </p:nvPicPr>
        <p:blipFill rotWithShape="1">
          <a:blip r:embed="rId3">
            <a:alphaModFix/>
          </a:blip>
          <a:srcRect b="4871" l="18283" r="35697" t="17313"/>
          <a:stretch/>
        </p:blipFill>
        <p:spPr>
          <a:xfrm>
            <a:off x="1672000" y="936000"/>
            <a:ext cx="4208100" cy="42075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1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300"/>
              <a:t>Multiple Linear Regression</a:t>
            </a:r>
            <a:endParaRPr/>
          </a:p>
        </p:txBody>
      </p:sp>
      <p:sp>
        <p:nvSpPr>
          <p:cNvPr id="1567" name="Google Shape;1567;p21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rPr lang="en"/>
              <a:t>Many variables in a model</a:t>
            </a:r>
            <a:br>
              <a:rPr lang="en"/>
            </a:br>
            <a:r>
              <a:rPr lang="en"/>
              <a:t>Adjusted </a:t>
            </a:r>
            <a:r>
              <a:rPr i="1" lang="en"/>
              <a:t>R</a:t>
            </a:r>
            <a:r>
              <a:rPr baseline="30000" lang="en"/>
              <a:t>2</a:t>
            </a:r>
            <a:br>
              <a:rPr lang="en"/>
            </a:br>
            <a:br>
              <a:rPr lang="en"/>
            </a:b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id="1572" name="Google Shape;1572;p213"/>
          <p:cNvPicPr preferRelativeResize="0"/>
          <p:nvPr/>
        </p:nvPicPr>
        <p:blipFill rotWithShape="1">
          <a:blip r:embed="rId3">
            <a:alphaModFix/>
          </a:blip>
          <a:srcRect b="0" l="0" r="0" t="0"/>
          <a:stretch/>
        </p:blipFill>
        <p:spPr>
          <a:xfrm>
            <a:off x="0" y="0"/>
            <a:ext cx="7256462" cy="2091127"/>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214"/>
          <p:cNvPicPr preferRelativeResize="0"/>
          <p:nvPr/>
        </p:nvPicPr>
        <p:blipFill rotWithShape="1">
          <a:blip r:embed="rId3">
            <a:alphaModFix/>
          </a:blip>
          <a:srcRect b="0" l="0" r="0" t="0"/>
          <a:stretch/>
        </p:blipFill>
        <p:spPr>
          <a:xfrm>
            <a:off x="0" y="-1"/>
            <a:ext cx="6558707" cy="49917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pic>
        <p:nvPicPr>
          <p:cNvPr id="1583" name="Google Shape;1583;p215"/>
          <p:cNvPicPr preferRelativeResize="0"/>
          <p:nvPr/>
        </p:nvPicPr>
        <p:blipFill rotWithShape="1">
          <a:blip r:embed="rId3">
            <a:alphaModFix/>
          </a:blip>
          <a:srcRect b="0" l="0" r="0" t="0"/>
          <a:stretch/>
        </p:blipFill>
        <p:spPr>
          <a:xfrm>
            <a:off x="-1" y="0"/>
            <a:ext cx="7378075" cy="3440242"/>
          </a:xfrm>
          <a:prstGeom prst="rect">
            <a:avLst/>
          </a:prstGeom>
          <a:noFill/>
          <a:ln>
            <a:noFill/>
          </a:ln>
        </p:spPr>
      </p:pic>
      <p:sp>
        <p:nvSpPr>
          <p:cNvPr id="1584" name="Google Shape;1584;p215"/>
          <p:cNvSpPr/>
          <p:nvPr/>
        </p:nvSpPr>
        <p:spPr>
          <a:xfrm>
            <a:off x="101183" y="3558943"/>
            <a:ext cx="8904000" cy="1523400"/>
          </a:xfrm>
          <a:prstGeom prst="rect">
            <a:avLst/>
          </a:prstGeom>
          <a:noFill/>
          <a:ln>
            <a:noFill/>
          </a:ln>
        </p:spPr>
        <p:txBody>
          <a:bodyPr anchorCtr="0" anchor="t" bIns="34275" lIns="68575" spcFirstLastPara="1" rIns="68575" wrap="square" tIns="34275">
            <a:noAutofit/>
          </a:bodyPr>
          <a:lstStyle/>
          <a:p>
            <a:pPr indent="-317500" lvl="0" marL="457200" marR="0" rtl="0" algn="l">
              <a:spcBef>
                <a:spcPts val="0"/>
              </a:spcBef>
              <a:spcAft>
                <a:spcPts val="0"/>
              </a:spcAft>
              <a:buClr>
                <a:schemeClr val="dk1"/>
              </a:buClr>
              <a:buSzPts val="1400"/>
              <a:buFont typeface="Arial"/>
              <a:buAutoNum type="alphaLcParenBoth"/>
            </a:pPr>
            <a:r>
              <a:rPr lang="en" sz="1400">
                <a:solidFill>
                  <a:schemeClr val="dk1"/>
                </a:solidFill>
                <a:latin typeface="Arial"/>
                <a:ea typeface="Arial"/>
                <a:cs typeface="Arial"/>
                <a:sym typeface="Arial"/>
              </a:rPr>
              <a:t>Weights of 80% of the books can be predicted accurately using this model.</a:t>
            </a:r>
            <a:endParaRPr sz="1100"/>
          </a:p>
          <a:p>
            <a:pPr indent="-317500" lvl="0" marL="457200" marR="0" rtl="0" algn="l">
              <a:spcBef>
                <a:spcPts val="1000"/>
              </a:spcBef>
              <a:spcAft>
                <a:spcPts val="0"/>
              </a:spcAft>
              <a:buClr>
                <a:schemeClr val="dk1"/>
              </a:buClr>
              <a:buSzPts val="1400"/>
              <a:buFont typeface="Arial"/>
              <a:buAutoNum type="alphaLcParenBoth"/>
            </a:pPr>
            <a:r>
              <a:rPr lang="en" sz="1400">
                <a:solidFill>
                  <a:schemeClr val="dk1"/>
                </a:solidFill>
                <a:latin typeface="Arial"/>
                <a:ea typeface="Arial"/>
                <a:cs typeface="Arial"/>
                <a:sym typeface="Arial"/>
              </a:rPr>
              <a:t>For 10 cm</a:t>
            </a:r>
            <a:r>
              <a:rPr baseline="30000" lang="en" sz="1400">
                <a:solidFill>
                  <a:schemeClr val="dk1"/>
                </a:solidFill>
                <a:latin typeface="Arial"/>
                <a:ea typeface="Arial"/>
                <a:cs typeface="Arial"/>
                <a:sym typeface="Arial"/>
              </a:rPr>
              <a:t>3</a:t>
            </a:r>
            <a:r>
              <a:rPr lang="en" sz="600">
                <a:solidFill>
                  <a:schemeClr val="dk1"/>
                </a:solidFill>
                <a:latin typeface="Arial"/>
                <a:ea typeface="Arial"/>
                <a:cs typeface="Arial"/>
                <a:sym typeface="Arial"/>
              </a:rPr>
              <a:t> </a:t>
            </a:r>
            <a:r>
              <a:rPr lang="en" sz="1400">
                <a:solidFill>
                  <a:schemeClr val="dk1"/>
                </a:solidFill>
                <a:latin typeface="Arial"/>
                <a:ea typeface="Arial"/>
                <a:cs typeface="Arial"/>
                <a:sym typeface="Arial"/>
              </a:rPr>
              <a:t> increase in volume of books, the weight is expected to increase by 7g on average.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(c)</a:t>
            </a:r>
            <a:r>
              <a:rPr lang="en">
                <a:solidFill>
                  <a:schemeClr val="dk1"/>
                </a:solidFill>
              </a:rPr>
              <a:t>     </a:t>
            </a:r>
            <a:r>
              <a:rPr lang="en" sz="1400">
                <a:solidFill>
                  <a:schemeClr val="dk1"/>
                </a:solidFill>
                <a:latin typeface="Arial"/>
                <a:ea typeface="Arial"/>
                <a:cs typeface="Arial"/>
                <a:sym typeface="Arial"/>
              </a:rPr>
              <a:t>The correlation between weight and volume is </a:t>
            </a:r>
            <a:r>
              <a:rPr i="1" lang="en" sz="1400">
                <a:solidFill>
                  <a:schemeClr val="dk1"/>
                </a:solidFill>
                <a:latin typeface="Arial"/>
                <a:ea typeface="Arial"/>
                <a:cs typeface="Arial"/>
                <a:sym typeface="Arial"/>
              </a:rPr>
              <a:t>R </a:t>
            </a:r>
            <a:r>
              <a:rPr lang="en" sz="1400">
                <a:solidFill>
                  <a:schemeClr val="dk1"/>
                </a:solidFill>
                <a:latin typeface="Arial"/>
                <a:ea typeface="Arial"/>
                <a:cs typeface="Arial"/>
                <a:sym typeface="Arial"/>
              </a:rPr>
              <a:t>= 0.80</a:t>
            </a:r>
            <a:r>
              <a:rPr baseline="30000" lang="en" sz="1400">
                <a:solidFill>
                  <a:schemeClr val="dk1"/>
                </a:solidFill>
                <a:latin typeface="Arial"/>
                <a:ea typeface="Arial"/>
                <a:cs typeface="Arial"/>
                <a:sym typeface="Arial"/>
              </a:rPr>
              <a:t>2</a:t>
            </a:r>
            <a:r>
              <a:rPr lang="en" sz="600">
                <a:solidFill>
                  <a:schemeClr val="dk1"/>
                </a:solidFill>
                <a:latin typeface="Arial"/>
                <a:ea typeface="Arial"/>
                <a:cs typeface="Arial"/>
                <a:sym typeface="Arial"/>
              </a:rPr>
              <a:t> </a:t>
            </a:r>
            <a:r>
              <a:rPr lang="en" sz="1400">
                <a:solidFill>
                  <a:schemeClr val="dk1"/>
                </a:solidFill>
                <a:latin typeface="Arial"/>
                <a:ea typeface="Arial"/>
                <a:cs typeface="Arial"/>
                <a:sym typeface="Arial"/>
              </a:rPr>
              <a:t>= 0.64.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(d)     The model underestimates the weight of the book with the highest volume</a:t>
            </a:r>
            <a:endParaRPr sz="1400">
              <a:solidFill>
                <a:schemeClr val="dk1"/>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216"/>
          <p:cNvPicPr preferRelativeResize="0"/>
          <p:nvPr/>
        </p:nvPicPr>
        <p:blipFill rotWithShape="1">
          <a:blip r:embed="rId3">
            <a:alphaModFix/>
          </a:blip>
          <a:srcRect b="0" l="0" r="0" t="0"/>
          <a:stretch/>
        </p:blipFill>
        <p:spPr>
          <a:xfrm>
            <a:off x="0" y="-1"/>
            <a:ext cx="7566286" cy="446684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217"/>
          <p:cNvPicPr preferRelativeResize="0"/>
          <p:nvPr/>
        </p:nvPicPr>
        <p:blipFill rotWithShape="1">
          <a:blip r:embed="rId3">
            <a:alphaModFix/>
          </a:blip>
          <a:srcRect b="0" l="0" r="0" t="0"/>
          <a:stretch/>
        </p:blipFill>
        <p:spPr>
          <a:xfrm>
            <a:off x="-1" y="0"/>
            <a:ext cx="6936699" cy="494774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pic>
        <p:nvPicPr>
          <p:cNvPr id="1601" name="Google Shape;1601;p218"/>
          <p:cNvPicPr preferRelativeResize="0"/>
          <p:nvPr/>
        </p:nvPicPr>
        <p:blipFill rotWithShape="1">
          <a:blip r:embed="rId3">
            <a:alphaModFix/>
          </a:blip>
          <a:srcRect b="0" l="0" r="0" t="0"/>
          <a:stretch/>
        </p:blipFill>
        <p:spPr>
          <a:xfrm>
            <a:off x="-1" y="0"/>
            <a:ext cx="6936699" cy="4947740"/>
          </a:xfrm>
          <a:prstGeom prst="rect">
            <a:avLst/>
          </a:prstGeom>
          <a:noFill/>
          <a:ln>
            <a:noFill/>
          </a:ln>
        </p:spPr>
      </p:pic>
      <p:sp>
        <p:nvSpPr>
          <p:cNvPr id="1602" name="Google Shape;1602;p218"/>
          <p:cNvSpPr txBox="1"/>
          <p:nvPr/>
        </p:nvSpPr>
        <p:spPr>
          <a:xfrm>
            <a:off x="5767900" y="1617275"/>
            <a:ext cx="2947800" cy="14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When doing regression in R if a variable is a </a:t>
            </a:r>
            <a:r>
              <a:rPr i="1" lang="en">
                <a:latin typeface="Calibri"/>
                <a:ea typeface="Calibri"/>
                <a:cs typeface="Calibri"/>
                <a:sym typeface="Calibri"/>
              </a:rPr>
              <a:t>factor</a:t>
            </a:r>
            <a:r>
              <a:rPr lang="en">
                <a:latin typeface="Calibri"/>
                <a:ea typeface="Calibri"/>
                <a:cs typeface="Calibri"/>
                <a:sym typeface="Calibri"/>
              </a:rPr>
              <a:t> (i.e. it is categorical and it is stored as a “factor” in R) then most linear model functions will automatically create dummy variables: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1603" name="Google Shape;1603;p218"/>
          <p:cNvGraphicFramePr/>
          <p:nvPr/>
        </p:nvGraphicFramePr>
        <p:xfrm>
          <a:off x="5854900" y="3004125"/>
          <a:ext cx="3000000" cy="3000000"/>
        </p:xfrm>
        <a:graphic>
          <a:graphicData uri="http://schemas.openxmlformats.org/drawingml/2006/table">
            <a:tbl>
              <a:tblPr>
                <a:noFill/>
                <a:tableStyleId>{BBDD6185-327F-498B-A85C-9D20D41D5040}</a:tableStyleId>
              </a:tblPr>
              <a:tblGrid>
                <a:gridCol w="885325"/>
                <a:gridCol w="885325"/>
                <a:gridCol w="885325"/>
              </a:tblGrid>
              <a:tr h="381000">
                <a:tc>
                  <a:txBody>
                    <a:bodyPr/>
                    <a:lstStyle/>
                    <a:p>
                      <a:pPr indent="0" lvl="0" marL="0" rtl="0" algn="ctr">
                        <a:spcBef>
                          <a:spcPts val="0"/>
                        </a:spcBef>
                        <a:spcAft>
                          <a:spcPts val="0"/>
                        </a:spcAft>
                        <a:buNone/>
                      </a:pPr>
                      <a:r>
                        <a:t/>
                      </a:r>
                      <a:endParaRPr sz="1000"/>
                    </a:p>
                  </a:txBody>
                  <a:tcPr marT="91425" marB="91425" marR="91425" marL="91425"/>
                </a:tc>
                <a:tc gridSpan="2">
                  <a:txBody>
                    <a:bodyPr/>
                    <a:lstStyle/>
                    <a:p>
                      <a:pPr indent="0" lvl="0" marL="0" rtl="0" algn="ctr">
                        <a:spcBef>
                          <a:spcPts val="0"/>
                        </a:spcBef>
                        <a:spcAft>
                          <a:spcPts val="0"/>
                        </a:spcAft>
                        <a:buNone/>
                      </a:pPr>
                      <a:r>
                        <a:rPr lang="en" sz="1000"/>
                        <a:t>Category Applies</a:t>
                      </a:r>
                      <a:endParaRPr sz="1000"/>
                    </a:p>
                  </a:txBody>
                  <a:tcPr marT="91425" marB="91425" marR="91425" marL="91425"/>
                </a:tc>
                <a:tc hMerge="1"/>
              </a:tr>
              <a:tr h="381000">
                <a:tc>
                  <a:txBody>
                    <a:bodyPr/>
                    <a:lstStyle/>
                    <a:p>
                      <a:pPr indent="0" lvl="0" marL="0" rtl="0" algn="ctr">
                        <a:spcBef>
                          <a:spcPts val="0"/>
                        </a:spcBef>
                        <a:spcAft>
                          <a:spcPts val="0"/>
                        </a:spcAft>
                        <a:buNone/>
                      </a:pPr>
                      <a:r>
                        <a:rPr lang="en" sz="1000"/>
                        <a:t>Category</a:t>
                      </a:r>
                      <a:endParaRPr sz="1000"/>
                    </a:p>
                  </a:txBody>
                  <a:tcPr marT="91425" marB="91425" marR="91425" marL="91425"/>
                </a:tc>
                <a:tc>
                  <a:txBody>
                    <a:bodyPr/>
                    <a:lstStyle/>
                    <a:p>
                      <a:pPr indent="0" lvl="0" marL="0" rtl="0" algn="ctr">
                        <a:spcBef>
                          <a:spcPts val="0"/>
                        </a:spcBef>
                        <a:spcAft>
                          <a:spcPts val="0"/>
                        </a:spcAft>
                        <a:buNone/>
                      </a:pPr>
                      <a:r>
                        <a:rPr lang="en" sz="1000"/>
                        <a:t>Yes</a:t>
                      </a:r>
                      <a:endParaRPr sz="1000"/>
                    </a:p>
                  </a:txBody>
                  <a:tcPr marT="91425" marB="91425" marR="91425" marL="91425"/>
                </a:tc>
                <a:tc>
                  <a:txBody>
                    <a:bodyPr/>
                    <a:lstStyle/>
                    <a:p>
                      <a:pPr indent="0" lvl="0" marL="0" rtl="0" algn="ctr">
                        <a:spcBef>
                          <a:spcPts val="0"/>
                        </a:spcBef>
                        <a:spcAft>
                          <a:spcPts val="0"/>
                        </a:spcAft>
                        <a:buNone/>
                      </a:pPr>
                      <a:r>
                        <a:rPr lang="en" sz="1000"/>
                        <a:t>No</a:t>
                      </a:r>
                      <a:endParaRPr sz="1000"/>
                    </a:p>
                  </a:txBody>
                  <a:tcPr marT="91425" marB="91425" marR="91425" marL="91425"/>
                </a:tc>
              </a:tr>
              <a:tr h="381000">
                <a:tc>
                  <a:txBody>
                    <a:bodyPr/>
                    <a:lstStyle/>
                    <a:p>
                      <a:pPr indent="0" lvl="0" marL="0" rtl="0" algn="ctr">
                        <a:spcBef>
                          <a:spcPts val="0"/>
                        </a:spcBef>
                        <a:spcAft>
                          <a:spcPts val="0"/>
                        </a:spcAft>
                        <a:buNone/>
                      </a:pPr>
                      <a:r>
                        <a:rPr lang="en" sz="1000"/>
                        <a:t>A</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0</a:t>
                      </a:r>
                      <a:endParaRPr sz="1000"/>
                    </a:p>
                  </a:txBody>
                  <a:tcPr marT="91425" marB="91425" marR="91425" marL="91425"/>
                </a:tc>
              </a:tr>
              <a:tr h="381000">
                <a:tc>
                  <a:txBody>
                    <a:bodyPr/>
                    <a:lstStyle/>
                    <a:p>
                      <a:pPr indent="0" lvl="0" marL="0" rtl="0" algn="ctr">
                        <a:spcBef>
                          <a:spcPts val="0"/>
                        </a:spcBef>
                        <a:spcAft>
                          <a:spcPts val="0"/>
                        </a:spcAft>
                        <a:buNone/>
                      </a:pPr>
                      <a:r>
                        <a:rPr lang="en" sz="1000"/>
                        <a:t>B</a:t>
                      </a:r>
                      <a:endParaRPr sz="1000"/>
                    </a:p>
                  </a:txBody>
                  <a:tcPr marT="91425" marB="91425" marR="91425" marL="91425"/>
                </a:tc>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0</a:t>
                      </a:r>
                      <a:endParaRPr sz="1000"/>
                    </a:p>
                  </a:txBody>
                  <a:tcPr marT="91425" marB="91425" marR="91425" marL="91425"/>
                </a:tc>
              </a:tr>
              <a:tr h="381000">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1000"/>
                                        <p:tgtEl>
                                          <p:spTgt spid="1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1000"/>
                                        <p:tgtEl>
                                          <p:spTgt spid="1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pic>
        <p:nvPicPr>
          <p:cNvPr id="1608" name="Google Shape;1608;p219"/>
          <p:cNvPicPr preferRelativeResize="0"/>
          <p:nvPr/>
        </p:nvPicPr>
        <p:blipFill rotWithShape="1">
          <a:blip r:embed="rId3">
            <a:alphaModFix/>
          </a:blip>
          <a:srcRect b="0" l="0" r="0" t="0"/>
          <a:stretch/>
        </p:blipFill>
        <p:spPr>
          <a:xfrm>
            <a:off x="-1" y="0"/>
            <a:ext cx="8043039" cy="465444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220"/>
          <p:cNvPicPr preferRelativeResize="0"/>
          <p:nvPr/>
        </p:nvPicPr>
        <p:blipFill rotWithShape="1">
          <a:blip r:embed="rId3">
            <a:alphaModFix/>
          </a:blip>
          <a:srcRect b="0" l="0" r="0" t="0"/>
          <a:stretch/>
        </p:blipFill>
        <p:spPr>
          <a:xfrm>
            <a:off x="-1" y="-1"/>
            <a:ext cx="7650034" cy="4204740"/>
          </a:xfrm>
          <a:prstGeom prst="rect">
            <a:avLst/>
          </a:prstGeom>
          <a:noFill/>
          <a:ln>
            <a:noFill/>
          </a:ln>
        </p:spPr>
      </p:pic>
      <p:sp>
        <p:nvSpPr>
          <p:cNvPr id="1615" name="Google Shape;1615;p220"/>
          <p:cNvSpPr txBox="1"/>
          <p:nvPr/>
        </p:nvSpPr>
        <p:spPr>
          <a:xfrm>
            <a:off x="3771900" y="3469950"/>
            <a:ext cx="4529400" cy="13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In this case, R has chosen hardcover as the reference, so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x</a:t>
            </a:r>
            <a:r>
              <a:rPr baseline="-25000" lang="en">
                <a:latin typeface="Calibri"/>
                <a:ea typeface="Calibri"/>
                <a:cs typeface="Calibri"/>
                <a:sym typeface="Calibri"/>
              </a:rPr>
              <a:t>cover</a:t>
            </a:r>
            <a:r>
              <a:rPr lang="en">
                <a:latin typeface="Calibri"/>
                <a:ea typeface="Calibri"/>
                <a:cs typeface="Calibri"/>
                <a:sym typeface="Calibri"/>
              </a:rPr>
              <a:t>=  0      if it’s hardcover and 1 if it’s paper back</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221"/>
          <p:cNvPicPr preferRelativeResize="0"/>
          <p:nvPr/>
        </p:nvPicPr>
        <p:blipFill rotWithShape="1">
          <a:blip r:embed="rId3">
            <a:alphaModFix/>
          </a:blip>
          <a:srcRect b="0" l="0" r="0" t="0"/>
          <a:stretch/>
        </p:blipFill>
        <p:spPr>
          <a:xfrm>
            <a:off x="-1" y="-1"/>
            <a:ext cx="7303984" cy="48455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i="1" lang="en" sz="4100"/>
              <a:t>t </a:t>
            </a:r>
            <a:r>
              <a:rPr lang="en" sz="4100"/>
              <a:t>distribution for the difference of two means</a:t>
            </a:r>
            <a:br>
              <a:rPr lang="en" sz="4100"/>
            </a:br>
            <a:br>
              <a:rPr lang="en" sz="4100"/>
            </a:br>
            <a:endParaRPr sz="4100"/>
          </a:p>
        </p:txBody>
      </p:sp>
      <p:sp>
        <p:nvSpPr>
          <p:cNvPr id="128" name="Google Shape;128;p2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2"/>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255" name="Google Shape;255;p42"/>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42"/>
          <p:cNvPicPr preferRelativeResize="0"/>
          <p:nvPr/>
        </p:nvPicPr>
        <p:blipFill rotWithShape="1">
          <a:blip r:embed="rId3">
            <a:alphaModFix/>
          </a:blip>
          <a:srcRect b="4871" l="62991" r="19861" t="17313"/>
          <a:stretch/>
        </p:blipFill>
        <p:spPr>
          <a:xfrm>
            <a:off x="5760000" y="936000"/>
            <a:ext cx="1567800" cy="42075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222"/>
          <p:cNvPicPr preferRelativeResize="0"/>
          <p:nvPr/>
        </p:nvPicPr>
        <p:blipFill rotWithShape="1">
          <a:blip r:embed="rId3">
            <a:alphaModFix/>
          </a:blip>
          <a:srcRect b="0" l="0" r="0" t="0"/>
          <a:stretch/>
        </p:blipFill>
        <p:spPr>
          <a:xfrm>
            <a:off x="0" y="0"/>
            <a:ext cx="6007894" cy="1857375"/>
          </a:xfrm>
          <a:prstGeom prst="rect">
            <a:avLst/>
          </a:prstGeom>
          <a:noFill/>
          <a:ln>
            <a:noFill/>
          </a:ln>
        </p:spPr>
      </p:pic>
      <p:pic>
        <p:nvPicPr>
          <p:cNvPr id="1627" name="Google Shape;1627;p222"/>
          <p:cNvPicPr preferRelativeResize="0"/>
          <p:nvPr/>
        </p:nvPicPr>
        <p:blipFill rotWithShape="1">
          <a:blip r:embed="rId4">
            <a:alphaModFix/>
          </a:blip>
          <a:srcRect b="0" l="0" r="0" t="0"/>
          <a:stretch/>
        </p:blipFill>
        <p:spPr>
          <a:xfrm>
            <a:off x="1480162" y="1960783"/>
            <a:ext cx="3957638" cy="300038"/>
          </a:xfrm>
          <a:prstGeom prst="rect">
            <a:avLst/>
          </a:prstGeom>
          <a:noFill/>
          <a:ln>
            <a:noFill/>
          </a:ln>
        </p:spPr>
      </p:pic>
      <p:pic>
        <p:nvPicPr>
          <p:cNvPr id="1628" name="Google Shape;1628;p222"/>
          <p:cNvPicPr preferRelativeResize="0"/>
          <p:nvPr/>
        </p:nvPicPr>
        <p:blipFill rotWithShape="1">
          <a:blip r:embed="rId5">
            <a:alphaModFix/>
          </a:blip>
          <a:srcRect b="0" l="0" r="0" t="0"/>
          <a:stretch/>
        </p:blipFill>
        <p:spPr>
          <a:xfrm>
            <a:off x="1431561" y="2497618"/>
            <a:ext cx="4772025" cy="642938"/>
          </a:xfrm>
          <a:prstGeom prst="rect">
            <a:avLst/>
          </a:prstGeom>
          <a:noFill/>
          <a:ln>
            <a:noFill/>
          </a:ln>
        </p:spPr>
      </p:pic>
      <p:pic>
        <p:nvPicPr>
          <p:cNvPr id="1629" name="Google Shape;1629;p222"/>
          <p:cNvPicPr preferRelativeResize="0"/>
          <p:nvPr/>
        </p:nvPicPr>
        <p:blipFill rotWithShape="1">
          <a:blip r:embed="rId6">
            <a:alphaModFix/>
          </a:blip>
          <a:srcRect b="0" l="0" r="0" t="0"/>
          <a:stretch/>
        </p:blipFill>
        <p:spPr>
          <a:xfrm>
            <a:off x="3113972" y="3163041"/>
            <a:ext cx="1971675" cy="214313"/>
          </a:xfrm>
          <a:prstGeom prst="rect">
            <a:avLst/>
          </a:prstGeom>
          <a:noFill/>
          <a:ln>
            <a:noFill/>
          </a:ln>
        </p:spPr>
      </p:pic>
      <p:pic>
        <p:nvPicPr>
          <p:cNvPr id="1630" name="Google Shape;1630;p222"/>
          <p:cNvPicPr preferRelativeResize="0"/>
          <p:nvPr/>
        </p:nvPicPr>
        <p:blipFill rotWithShape="1">
          <a:blip r:embed="rId7">
            <a:alphaModFix/>
          </a:blip>
          <a:srcRect b="0" l="0" r="0" t="0"/>
          <a:stretch/>
        </p:blipFill>
        <p:spPr>
          <a:xfrm>
            <a:off x="1431561" y="3766746"/>
            <a:ext cx="4657725" cy="9072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id="1635" name="Google Shape;1635;p223"/>
          <p:cNvPicPr preferRelativeResize="0"/>
          <p:nvPr/>
        </p:nvPicPr>
        <p:blipFill rotWithShape="1">
          <a:blip r:embed="rId3">
            <a:alphaModFix/>
          </a:blip>
          <a:srcRect b="0" l="0" r="0" t="0"/>
          <a:stretch/>
        </p:blipFill>
        <p:spPr>
          <a:xfrm>
            <a:off x="0" y="0"/>
            <a:ext cx="6239657" cy="4793009"/>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id="1640" name="Google Shape;1640;p224"/>
          <p:cNvPicPr preferRelativeResize="0"/>
          <p:nvPr/>
        </p:nvPicPr>
        <p:blipFill rotWithShape="1">
          <a:blip r:embed="rId3">
            <a:alphaModFix/>
          </a:blip>
          <a:srcRect b="0" l="0" r="0" t="0"/>
          <a:stretch/>
        </p:blipFill>
        <p:spPr>
          <a:xfrm>
            <a:off x="0" y="0"/>
            <a:ext cx="5143500" cy="1900238"/>
          </a:xfrm>
          <a:prstGeom prst="rect">
            <a:avLst/>
          </a:prstGeom>
          <a:noFill/>
          <a:ln>
            <a:noFill/>
          </a:ln>
        </p:spPr>
      </p:pic>
      <p:pic>
        <p:nvPicPr>
          <p:cNvPr id="1641" name="Google Shape;1641;p224"/>
          <p:cNvPicPr preferRelativeResize="0"/>
          <p:nvPr/>
        </p:nvPicPr>
        <p:blipFill rotWithShape="1">
          <a:blip r:embed="rId4">
            <a:alphaModFix/>
          </a:blip>
          <a:srcRect b="0" l="0" r="0" t="0"/>
          <a:stretch/>
        </p:blipFill>
        <p:spPr>
          <a:xfrm>
            <a:off x="795416" y="2172520"/>
            <a:ext cx="5372100" cy="528638"/>
          </a:xfrm>
          <a:prstGeom prst="rect">
            <a:avLst/>
          </a:prstGeom>
          <a:noFill/>
          <a:ln>
            <a:noFill/>
          </a:ln>
        </p:spPr>
      </p:pic>
      <p:pic>
        <p:nvPicPr>
          <p:cNvPr id="1642" name="Google Shape;1642;p224"/>
          <p:cNvPicPr preferRelativeResize="0"/>
          <p:nvPr/>
        </p:nvPicPr>
        <p:blipFill rotWithShape="1">
          <a:blip r:embed="rId5">
            <a:alphaModFix/>
          </a:blip>
          <a:srcRect b="0" l="0" r="0" t="0"/>
          <a:stretch/>
        </p:blipFill>
        <p:spPr>
          <a:xfrm>
            <a:off x="817900" y="2861365"/>
            <a:ext cx="5236369" cy="500063"/>
          </a:xfrm>
          <a:prstGeom prst="rect">
            <a:avLst/>
          </a:prstGeom>
          <a:noFill/>
          <a:ln>
            <a:noFill/>
          </a:ln>
        </p:spPr>
      </p:pic>
      <p:pic>
        <p:nvPicPr>
          <p:cNvPr id="1643" name="Google Shape;1643;p224"/>
          <p:cNvPicPr preferRelativeResize="0"/>
          <p:nvPr/>
        </p:nvPicPr>
        <p:blipFill rotWithShape="1">
          <a:blip r:embed="rId6">
            <a:alphaModFix/>
          </a:blip>
          <a:srcRect b="0" l="0" r="0" t="0"/>
          <a:stretch/>
        </p:blipFill>
        <p:spPr>
          <a:xfrm>
            <a:off x="817900" y="3646240"/>
            <a:ext cx="4986338" cy="414338"/>
          </a:xfrm>
          <a:prstGeom prst="rect">
            <a:avLst/>
          </a:prstGeom>
          <a:noFill/>
          <a:ln>
            <a:noFill/>
          </a:ln>
        </p:spPr>
      </p:pic>
      <p:pic>
        <p:nvPicPr>
          <p:cNvPr id="1644" name="Google Shape;1644;p224"/>
          <p:cNvPicPr preferRelativeResize="0"/>
          <p:nvPr/>
        </p:nvPicPr>
        <p:blipFill rotWithShape="1">
          <a:blip r:embed="rId7">
            <a:alphaModFix/>
          </a:blip>
          <a:srcRect b="0" l="0" r="0" t="0"/>
          <a:stretch/>
        </p:blipFill>
        <p:spPr>
          <a:xfrm>
            <a:off x="1254490" y="4060578"/>
            <a:ext cx="4800600" cy="4357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pic>
        <p:nvPicPr>
          <p:cNvPr id="1650" name="Google Shape;1650;p225"/>
          <p:cNvPicPr preferRelativeResize="0"/>
          <p:nvPr/>
        </p:nvPicPr>
        <p:blipFill rotWithShape="1">
          <a:blip r:embed="rId3">
            <a:alphaModFix/>
          </a:blip>
          <a:srcRect b="0" l="0" r="0" t="0"/>
          <a:stretch/>
        </p:blipFill>
        <p:spPr>
          <a:xfrm>
            <a:off x="0" y="0"/>
            <a:ext cx="8223569" cy="51435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26"/>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Another Example</a:t>
            </a:r>
            <a:endParaRPr/>
          </a:p>
        </p:txBody>
      </p:sp>
      <p:sp>
        <p:nvSpPr>
          <p:cNvPr id="1656" name="Google Shape;1656;p226"/>
          <p:cNvSpPr txBox="1"/>
          <p:nvPr>
            <p:ph idx="1" type="body"/>
          </p:nvPr>
        </p:nvSpPr>
        <p:spPr>
          <a:xfrm>
            <a:off x="623888" y="3442097"/>
            <a:ext cx="7886700" cy="11253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a:t>With a mix of regressors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pic>
        <p:nvPicPr>
          <p:cNvPr id="1661" name="Google Shape;1661;p227"/>
          <p:cNvPicPr preferRelativeResize="0"/>
          <p:nvPr/>
        </p:nvPicPr>
        <p:blipFill rotWithShape="1">
          <a:blip r:embed="rId3">
            <a:alphaModFix/>
          </a:blip>
          <a:srcRect b="0" l="0" r="0" t="0"/>
          <a:stretch/>
        </p:blipFill>
        <p:spPr>
          <a:xfrm>
            <a:off x="0" y="0"/>
            <a:ext cx="6766841" cy="491302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id="1667" name="Google Shape;1667;p228"/>
          <p:cNvPicPr preferRelativeResize="0"/>
          <p:nvPr/>
        </p:nvPicPr>
        <p:blipFill rotWithShape="1">
          <a:blip r:embed="rId3">
            <a:alphaModFix/>
          </a:blip>
          <a:srcRect b="0" l="0" r="0" t="0"/>
          <a:stretch/>
        </p:blipFill>
        <p:spPr>
          <a:xfrm>
            <a:off x="0" y="-1"/>
            <a:ext cx="7229650" cy="3496456"/>
          </a:xfrm>
          <a:prstGeom prst="rect">
            <a:avLst/>
          </a:prstGeom>
          <a:noFill/>
          <a:ln>
            <a:noFill/>
          </a:ln>
        </p:spPr>
      </p:pic>
      <p:pic>
        <p:nvPicPr>
          <p:cNvPr id="1668" name="Google Shape;1668;p228"/>
          <p:cNvPicPr preferRelativeResize="0"/>
          <p:nvPr/>
        </p:nvPicPr>
        <p:blipFill rotWithShape="1">
          <a:blip r:embed="rId4">
            <a:alphaModFix/>
          </a:blip>
          <a:srcRect b="0" l="0" r="0" t="0"/>
          <a:stretch/>
        </p:blipFill>
        <p:spPr>
          <a:xfrm>
            <a:off x="1144346" y="3656546"/>
            <a:ext cx="6098272" cy="615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229"/>
          <p:cNvPicPr preferRelativeResize="0"/>
          <p:nvPr/>
        </p:nvPicPr>
        <p:blipFill rotWithShape="1">
          <a:blip r:embed="rId3">
            <a:alphaModFix/>
          </a:blip>
          <a:srcRect b="0" l="0" r="0" t="0"/>
          <a:stretch/>
        </p:blipFill>
        <p:spPr>
          <a:xfrm>
            <a:off x="125198" y="112426"/>
            <a:ext cx="6589072" cy="2507106"/>
          </a:xfrm>
          <a:prstGeom prst="rect">
            <a:avLst/>
          </a:prstGeom>
          <a:noFill/>
          <a:ln>
            <a:noFill/>
          </a:ln>
        </p:spPr>
      </p:pic>
      <p:sp>
        <p:nvSpPr>
          <p:cNvPr id="1674" name="Google Shape;1674;p229"/>
          <p:cNvSpPr txBox="1"/>
          <p:nvPr/>
        </p:nvSpPr>
        <p:spPr>
          <a:xfrm>
            <a:off x="728000" y="3064000"/>
            <a:ext cx="58422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Children whose moms haven’t gone to HS, did not work during the first three years of the child’s life, have an IQ of 0, and are 0 yrs old are expected to score 19.59.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This intercept does not make sense in context. It’s meaningless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4">
                                            <p:txEl>
                                              <p:pRg end="0" st="0"/>
                                            </p:txEl>
                                          </p:spTgt>
                                        </p:tgtEl>
                                        <p:attrNameLst>
                                          <p:attrName>style.visibility</p:attrName>
                                        </p:attrNameLst>
                                      </p:cBhvr>
                                      <p:to>
                                        <p:strVal val="visible"/>
                                      </p:to>
                                    </p:set>
                                    <p:animEffect filter="fade" transition="in">
                                      <p:cBhvr>
                                        <p:cTn dur="1000"/>
                                        <p:tgtEl>
                                          <p:spTgt spid="1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4">
                                            <p:txEl>
                                              <p:pRg end="1" st="1"/>
                                            </p:txEl>
                                          </p:spTgt>
                                        </p:tgtEl>
                                        <p:attrNameLst>
                                          <p:attrName>style.visibility</p:attrName>
                                        </p:attrNameLst>
                                      </p:cBhvr>
                                      <p:to>
                                        <p:strVal val="visible"/>
                                      </p:to>
                                    </p:set>
                                    <p:animEffect filter="fade" transition="in">
                                      <p:cBhvr>
                                        <p:cTn dur="1000"/>
                                        <p:tgtEl>
                                          <p:spTgt spid="1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4">
                                            <p:txEl>
                                              <p:pRg end="2" st="2"/>
                                            </p:txEl>
                                          </p:spTgt>
                                        </p:tgtEl>
                                        <p:attrNameLst>
                                          <p:attrName>style.visibility</p:attrName>
                                        </p:attrNameLst>
                                      </p:cBhvr>
                                      <p:to>
                                        <p:strVal val="visible"/>
                                      </p:to>
                                    </p:set>
                                    <p:animEffect filter="fade" transition="in">
                                      <p:cBhvr>
                                        <p:cTn dur="1000"/>
                                        <p:tgtEl>
                                          <p:spTgt spid="16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pic>
        <p:nvPicPr>
          <p:cNvPr id="1680" name="Google Shape;1680;p230"/>
          <p:cNvPicPr preferRelativeResize="0"/>
          <p:nvPr/>
        </p:nvPicPr>
        <p:blipFill rotWithShape="1">
          <a:blip r:embed="rId3">
            <a:alphaModFix/>
          </a:blip>
          <a:srcRect b="0" l="0" r="0" t="0"/>
          <a:stretch/>
        </p:blipFill>
        <p:spPr>
          <a:xfrm>
            <a:off x="0" y="0"/>
            <a:ext cx="7105337" cy="4840124"/>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231"/>
          <p:cNvPicPr preferRelativeResize="0"/>
          <p:nvPr/>
        </p:nvPicPr>
        <p:blipFill rotWithShape="1">
          <a:blip r:embed="rId3">
            <a:alphaModFix/>
          </a:blip>
          <a:srcRect b="0" l="0" r="0" t="14486"/>
          <a:stretch/>
        </p:blipFill>
        <p:spPr>
          <a:xfrm>
            <a:off x="-474400" y="1023125"/>
            <a:ext cx="5968301" cy="4003150"/>
          </a:xfrm>
          <a:prstGeom prst="rect">
            <a:avLst/>
          </a:prstGeom>
          <a:noFill/>
          <a:ln>
            <a:noFill/>
          </a:ln>
        </p:spPr>
      </p:pic>
      <p:sp>
        <p:nvSpPr>
          <p:cNvPr id="1687" name="Google Shape;1687;p2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Collinearity (correlation) between predictors</a:t>
            </a:r>
            <a:endParaRPr/>
          </a:p>
        </p:txBody>
      </p:sp>
      <p:sp>
        <p:nvSpPr>
          <p:cNvPr id="1688" name="Google Shape;1688;p231"/>
          <p:cNvSpPr txBox="1"/>
          <p:nvPr/>
        </p:nvSpPr>
        <p:spPr>
          <a:xfrm>
            <a:off x="5493900" y="1312000"/>
            <a:ext cx="3402000" cy="53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If predictors are highly correlated with each other</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They both try to explain the same variability in the response.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They can make slopes uncertainty.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If predictors are highly correlated, don’t include both in your model.</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Analysis of Variance (ANOVA)</a:t>
            </a:r>
            <a:endParaRPr/>
          </a:p>
        </p:txBody>
      </p:sp>
      <p:sp>
        <p:nvSpPr>
          <p:cNvPr id="262" name="Google Shape;262;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1600"/>
              </a:spcAft>
              <a:buClr>
                <a:schemeClr val="dk1"/>
              </a:buClr>
              <a:buSzPts val="2100"/>
              <a:buChar char="●"/>
            </a:pPr>
            <a:r>
              <a:rPr lang="en"/>
              <a:t>We know how to compare the means of two groups, but what if there are more than 2 groups?</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pic>
        <p:nvPicPr>
          <p:cNvPr id="1693" name="Google Shape;1693;p232"/>
          <p:cNvPicPr preferRelativeResize="0"/>
          <p:nvPr/>
        </p:nvPicPr>
        <p:blipFill rotWithShape="1">
          <a:blip r:embed="rId3">
            <a:alphaModFix/>
          </a:blip>
          <a:srcRect b="0" l="0" r="0" t="0"/>
          <a:stretch/>
        </p:blipFill>
        <p:spPr>
          <a:xfrm>
            <a:off x="0" y="0"/>
            <a:ext cx="6678119" cy="47985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id="1698" name="Google Shape;1698;p233"/>
          <p:cNvPicPr preferRelativeResize="0"/>
          <p:nvPr/>
        </p:nvPicPr>
        <p:blipFill rotWithShape="1">
          <a:blip r:embed="rId3">
            <a:alphaModFix/>
          </a:blip>
          <a:srcRect b="0" l="0" r="0" t="0"/>
          <a:stretch/>
        </p:blipFill>
        <p:spPr>
          <a:xfrm>
            <a:off x="0" y="0"/>
            <a:ext cx="5536406" cy="1614488"/>
          </a:xfrm>
          <a:prstGeom prst="rect">
            <a:avLst/>
          </a:prstGeom>
          <a:noFill/>
          <a:ln>
            <a:noFill/>
          </a:ln>
        </p:spPr>
      </p:pic>
      <p:pic>
        <p:nvPicPr>
          <p:cNvPr id="1699" name="Google Shape;1699;p233"/>
          <p:cNvPicPr preferRelativeResize="0"/>
          <p:nvPr/>
        </p:nvPicPr>
        <p:blipFill rotWithShape="1">
          <a:blip r:embed="rId4">
            <a:alphaModFix/>
          </a:blip>
          <a:srcRect b="0" l="0" r="0" t="0"/>
          <a:stretch/>
        </p:blipFill>
        <p:spPr>
          <a:xfrm>
            <a:off x="387402" y="1836062"/>
            <a:ext cx="3714750" cy="257175"/>
          </a:xfrm>
          <a:prstGeom prst="rect">
            <a:avLst/>
          </a:prstGeom>
          <a:noFill/>
          <a:ln>
            <a:noFill/>
          </a:ln>
        </p:spPr>
      </p:pic>
      <p:pic>
        <p:nvPicPr>
          <p:cNvPr id="1700" name="Google Shape;1700;p233"/>
          <p:cNvPicPr preferRelativeResize="0"/>
          <p:nvPr/>
        </p:nvPicPr>
        <p:blipFill rotWithShape="1">
          <a:blip r:embed="rId5">
            <a:alphaModFix/>
          </a:blip>
          <a:srcRect b="0" l="0" r="0" t="0"/>
          <a:stretch/>
        </p:blipFill>
        <p:spPr>
          <a:xfrm>
            <a:off x="421130" y="2314811"/>
            <a:ext cx="4000500" cy="907256"/>
          </a:xfrm>
          <a:prstGeom prst="rect">
            <a:avLst/>
          </a:prstGeom>
          <a:noFill/>
          <a:ln>
            <a:noFill/>
          </a:ln>
        </p:spPr>
      </p:pic>
      <p:pic>
        <p:nvPicPr>
          <p:cNvPr id="1701" name="Google Shape;1701;p233"/>
          <p:cNvPicPr preferRelativeResize="0"/>
          <p:nvPr/>
        </p:nvPicPr>
        <p:blipFill rotWithShape="1">
          <a:blip r:embed="rId6">
            <a:alphaModFix/>
          </a:blip>
          <a:srcRect b="0" l="0" r="0" t="0"/>
          <a:stretch/>
        </p:blipFill>
        <p:spPr>
          <a:xfrm>
            <a:off x="951231" y="3311070"/>
            <a:ext cx="5307806" cy="500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pic>
        <p:nvPicPr>
          <p:cNvPr id="1706" name="Google Shape;1706;p234"/>
          <p:cNvPicPr preferRelativeResize="0"/>
          <p:nvPr/>
        </p:nvPicPr>
        <p:blipFill rotWithShape="1">
          <a:blip r:embed="rId3">
            <a:alphaModFix/>
          </a:blip>
          <a:srcRect b="0" l="0" r="0" t="0"/>
          <a:stretch/>
        </p:blipFill>
        <p:spPr>
          <a:xfrm>
            <a:off x="0" y="0"/>
            <a:ext cx="5507831" cy="1650206"/>
          </a:xfrm>
          <a:prstGeom prst="rect">
            <a:avLst/>
          </a:prstGeom>
          <a:noFill/>
          <a:ln>
            <a:noFill/>
          </a:ln>
        </p:spPr>
      </p:pic>
      <p:pic>
        <p:nvPicPr>
          <p:cNvPr id="1707" name="Google Shape;1707;p234"/>
          <p:cNvPicPr preferRelativeResize="0"/>
          <p:nvPr/>
        </p:nvPicPr>
        <p:blipFill rotWithShape="1">
          <a:blip r:embed="rId4">
            <a:alphaModFix/>
          </a:blip>
          <a:srcRect b="0" l="0" r="0" t="0"/>
          <a:stretch/>
        </p:blipFill>
        <p:spPr>
          <a:xfrm>
            <a:off x="679945" y="1894382"/>
            <a:ext cx="5400675" cy="342900"/>
          </a:xfrm>
          <a:prstGeom prst="rect">
            <a:avLst/>
          </a:prstGeom>
          <a:noFill/>
          <a:ln>
            <a:noFill/>
          </a:ln>
        </p:spPr>
      </p:pic>
      <p:pic>
        <p:nvPicPr>
          <p:cNvPr id="1708" name="Google Shape;1708;p234"/>
          <p:cNvPicPr preferRelativeResize="0"/>
          <p:nvPr/>
        </p:nvPicPr>
        <p:blipFill rotWithShape="1">
          <a:blip r:embed="rId5">
            <a:alphaModFix/>
          </a:blip>
          <a:srcRect b="0" l="0" r="0" t="0"/>
          <a:stretch/>
        </p:blipFill>
        <p:spPr>
          <a:xfrm>
            <a:off x="679945" y="2481458"/>
            <a:ext cx="6200775" cy="378619"/>
          </a:xfrm>
          <a:prstGeom prst="rect">
            <a:avLst/>
          </a:prstGeom>
          <a:noFill/>
          <a:ln>
            <a:noFill/>
          </a:ln>
        </p:spPr>
      </p:pic>
      <p:pic>
        <p:nvPicPr>
          <p:cNvPr id="1709" name="Google Shape;1709;p234"/>
          <p:cNvPicPr preferRelativeResize="0"/>
          <p:nvPr/>
        </p:nvPicPr>
        <p:blipFill rotWithShape="1">
          <a:blip r:embed="rId6">
            <a:alphaModFix/>
          </a:blip>
          <a:srcRect b="0" l="0" r="0" t="0"/>
          <a:stretch/>
        </p:blipFill>
        <p:spPr>
          <a:xfrm>
            <a:off x="679945" y="3104253"/>
            <a:ext cx="5400675" cy="514350"/>
          </a:xfrm>
          <a:prstGeom prst="rect">
            <a:avLst/>
          </a:prstGeom>
          <a:noFill/>
          <a:ln>
            <a:noFill/>
          </a:ln>
        </p:spPr>
      </p:pic>
      <p:pic>
        <p:nvPicPr>
          <p:cNvPr id="1710" name="Google Shape;1710;p234"/>
          <p:cNvPicPr preferRelativeResize="0"/>
          <p:nvPr/>
        </p:nvPicPr>
        <p:blipFill rotWithShape="1">
          <a:blip r:embed="rId7">
            <a:alphaModFix/>
          </a:blip>
          <a:srcRect b="0" l="0" r="0" t="0"/>
          <a:stretch/>
        </p:blipFill>
        <p:spPr>
          <a:xfrm>
            <a:off x="1643882" y="3862779"/>
            <a:ext cx="2843213" cy="550069"/>
          </a:xfrm>
          <a:prstGeom prst="rect">
            <a:avLst/>
          </a:prstGeom>
          <a:noFill/>
          <a:ln>
            <a:noFill/>
          </a:ln>
        </p:spPr>
      </p:pic>
      <p:pic>
        <p:nvPicPr>
          <p:cNvPr id="1711" name="Google Shape;1711;p234"/>
          <p:cNvPicPr preferRelativeResize="0"/>
          <p:nvPr/>
        </p:nvPicPr>
        <p:blipFill rotWithShape="1">
          <a:blip r:embed="rId8">
            <a:alphaModFix/>
          </a:blip>
          <a:srcRect b="0" l="0" r="0" t="0"/>
          <a:stretch/>
        </p:blipFill>
        <p:spPr>
          <a:xfrm>
            <a:off x="4487095" y="3991366"/>
            <a:ext cx="750094" cy="292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pic>
        <p:nvPicPr>
          <p:cNvPr id="1716" name="Google Shape;1716;p235"/>
          <p:cNvPicPr preferRelativeResize="0"/>
          <p:nvPr/>
        </p:nvPicPr>
        <p:blipFill rotWithShape="1">
          <a:blip r:embed="rId3">
            <a:alphaModFix/>
          </a:blip>
          <a:srcRect b="0" l="0" r="0" t="0"/>
          <a:stretch/>
        </p:blipFill>
        <p:spPr>
          <a:xfrm>
            <a:off x="0" y="0"/>
            <a:ext cx="7333072" cy="4924269"/>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pic>
        <p:nvPicPr>
          <p:cNvPr id="1722" name="Google Shape;1722;p236"/>
          <p:cNvPicPr preferRelativeResize="0"/>
          <p:nvPr/>
        </p:nvPicPr>
        <p:blipFill rotWithShape="1">
          <a:blip r:embed="rId3">
            <a:alphaModFix/>
          </a:blip>
          <a:srcRect b="0" l="0" r="0" t="0"/>
          <a:stretch/>
        </p:blipFill>
        <p:spPr>
          <a:xfrm>
            <a:off x="0" y="0"/>
            <a:ext cx="6194684" cy="4103881"/>
          </a:xfrm>
          <a:prstGeom prst="rect">
            <a:avLst/>
          </a:prstGeom>
          <a:noFill/>
          <a:ln>
            <a:noFill/>
          </a:ln>
        </p:spPr>
      </p:pic>
      <p:pic>
        <p:nvPicPr>
          <p:cNvPr id="1723" name="Google Shape;1723;p236"/>
          <p:cNvPicPr preferRelativeResize="0"/>
          <p:nvPr/>
        </p:nvPicPr>
        <p:blipFill rotWithShape="1">
          <a:blip r:embed="rId4">
            <a:alphaModFix/>
          </a:blip>
          <a:srcRect b="0" l="0" r="0" t="0"/>
          <a:stretch/>
        </p:blipFill>
        <p:spPr>
          <a:xfrm>
            <a:off x="953866" y="4103882"/>
            <a:ext cx="4043363" cy="6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237"/>
          <p:cNvPicPr preferRelativeResize="0"/>
          <p:nvPr/>
        </p:nvPicPr>
        <p:blipFill rotWithShape="1">
          <a:blip r:embed="rId3">
            <a:alphaModFix/>
          </a:blip>
          <a:srcRect b="0" l="0" r="0" t="0"/>
          <a:stretch/>
        </p:blipFill>
        <p:spPr>
          <a:xfrm>
            <a:off x="0" y="0"/>
            <a:ext cx="5822156" cy="4379119"/>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pic>
        <p:nvPicPr>
          <p:cNvPr id="1733" name="Google Shape;1733;p238"/>
          <p:cNvPicPr preferRelativeResize="0"/>
          <p:nvPr/>
        </p:nvPicPr>
        <p:blipFill rotWithShape="1">
          <a:blip r:embed="rId3">
            <a:alphaModFix/>
          </a:blip>
          <a:srcRect b="0" l="0" r="0" t="0"/>
          <a:stretch/>
        </p:blipFill>
        <p:spPr>
          <a:xfrm>
            <a:off x="0" y="-1"/>
            <a:ext cx="6888919" cy="742013"/>
          </a:xfrm>
          <a:prstGeom prst="rect">
            <a:avLst/>
          </a:prstGeom>
          <a:noFill/>
          <a:ln>
            <a:noFill/>
          </a:ln>
        </p:spPr>
      </p:pic>
      <p:pic>
        <p:nvPicPr>
          <p:cNvPr id="1734" name="Google Shape;1734;p238"/>
          <p:cNvPicPr preferRelativeResize="0"/>
          <p:nvPr/>
        </p:nvPicPr>
        <p:blipFill rotWithShape="1">
          <a:blip r:embed="rId4">
            <a:alphaModFix/>
          </a:blip>
          <a:srcRect b="0" l="0" r="0" t="0"/>
          <a:stretch/>
        </p:blipFill>
        <p:spPr>
          <a:xfrm>
            <a:off x="686854" y="1082922"/>
            <a:ext cx="5072063" cy="414338"/>
          </a:xfrm>
          <a:prstGeom prst="rect">
            <a:avLst/>
          </a:prstGeom>
          <a:noFill/>
          <a:ln>
            <a:noFill/>
          </a:ln>
        </p:spPr>
      </p:pic>
      <p:pic>
        <p:nvPicPr>
          <p:cNvPr id="1735" name="Google Shape;1735;p238"/>
          <p:cNvPicPr preferRelativeResize="0"/>
          <p:nvPr/>
        </p:nvPicPr>
        <p:blipFill rotWithShape="1">
          <a:blip r:embed="rId5">
            <a:alphaModFix/>
          </a:blip>
          <a:srcRect b="0" l="0" r="0" t="0"/>
          <a:stretch/>
        </p:blipFill>
        <p:spPr>
          <a:xfrm>
            <a:off x="686854" y="1838169"/>
            <a:ext cx="5029200" cy="957263"/>
          </a:xfrm>
          <a:prstGeom prst="rect">
            <a:avLst/>
          </a:prstGeom>
          <a:noFill/>
          <a:ln>
            <a:noFill/>
          </a:ln>
        </p:spPr>
      </p:pic>
      <p:pic>
        <p:nvPicPr>
          <p:cNvPr id="1736" name="Google Shape;1736;p238"/>
          <p:cNvPicPr preferRelativeResize="0"/>
          <p:nvPr/>
        </p:nvPicPr>
        <p:blipFill rotWithShape="1">
          <a:blip r:embed="rId6">
            <a:alphaModFix/>
          </a:blip>
          <a:srcRect b="0" l="0" r="0" t="0"/>
          <a:stretch/>
        </p:blipFill>
        <p:spPr>
          <a:xfrm>
            <a:off x="686854" y="3031702"/>
            <a:ext cx="5314950" cy="721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id="1741" name="Google Shape;1741;p239"/>
          <p:cNvPicPr preferRelativeResize="0"/>
          <p:nvPr/>
        </p:nvPicPr>
        <p:blipFill rotWithShape="1">
          <a:blip r:embed="rId3">
            <a:alphaModFix/>
          </a:blip>
          <a:srcRect b="0" l="0" r="0" t="0"/>
          <a:stretch/>
        </p:blipFill>
        <p:spPr>
          <a:xfrm>
            <a:off x="0" y="0"/>
            <a:ext cx="6215063" cy="692944"/>
          </a:xfrm>
          <a:prstGeom prst="rect">
            <a:avLst/>
          </a:prstGeom>
          <a:noFill/>
          <a:ln>
            <a:noFill/>
          </a:ln>
        </p:spPr>
      </p:pic>
      <p:pic>
        <p:nvPicPr>
          <p:cNvPr id="1742" name="Google Shape;1742;p239"/>
          <p:cNvPicPr preferRelativeResize="0"/>
          <p:nvPr/>
        </p:nvPicPr>
        <p:blipFill rotWithShape="1">
          <a:blip r:embed="rId4">
            <a:alphaModFix/>
          </a:blip>
          <a:srcRect b="0" l="0" r="0" t="0"/>
          <a:stretch/>
        </p:blipFill>
        <p:spPr>
          <a:xfrm>
            <a:off x="503049" y="919845"/>
            <a:ext cx="4607719" cy="335756"/>
          </a:xfrm>
          <a:prstGeom prst="rect">
            <a:avLst/>
          </a:prstGeom>
          <a:noFill/>
          <a:ln>
            <a:noFill/>
          </a:ln>
        </p:spPr>
      </p:pic>
      <p:pic>
        <p:nvPicPr>
          <p:cNvPr id="1743" name="Google Shape;1743;p239"/>
          <p:cNvPicPr preferRelativeResize="0"/>
          <p:nvPr/>
        </p:nvPicPr>
        <p:blipFill rotWithShape="1">
          <a:blip r:embed="rId5">
            <a:alphaModFix/>
          </a:blip>
          <a:srcRect b="0" l="0" r="0" t="0"/>
          <a:stretch/>
        </p:blipFill>
        <p:spPr>
          <a:xfrm>
            <a:off x="1421020" y="1482502"/>
            <a:ext cx="2771775" cy="950119"/>
          </a:xfrm>
          <a:prstGeom prst="rect">
            <a:avLst/>
          </a:prstGeom>
          <a:noFill/>
          <a:ln>
            <a:noFill/>
          </a:ln>
        </p:spPr>
      </p:pic>
      <p:pic>
        <p:nvPicPr>
          <p:cNvPr id="1744" name="Google Shape;1744;p239"/>
          <p:cNvPicPr preferRelativeResize="0"/>
          <p:nvPr/>
        </p:nvPicPr>
        <p:blipFill rotWithShape="1">
          <a:blip r:embed="rId6">
            <a:alphaModFix/>
          </a:blip>
          <a:srcRect b="0" l="0" r="0" t="0"/>
          <a:stretch/>
        </p:blipFill>
        <p:spPr>
          <a:xfrm>
            <a:off x="4192796" y="1455038"/>
            <a:ext cx="1207294" cy="921544"/>
          </a:xfrm>
          <a:prstGeom prst="rect">
            <a:avLst/>
          </a:prstGeom>
          <a:noFill/>
          <a:ln>
            <a:noFill/>
          </a:ln>
        </p:spPr>
      </p:pic>
      <p:pic>
        <p:nvPicPr>
          <p:cNvPr id="1745" name="Google Shape;1745;p239"/>
          <p:cNvPicPr preferRelativeResize="0"/>
          <p:nvPr/>
        </p:nvPicPr>
        <p:blipFill rotWithShape="1">
          <a:blip r:embed="rId7">
            <a:alphaModFix/>
          </a:blip>
          <a:srcRect b="0" l="0" r="0" t="0"/>
          <a:stretch/>
        </p:blipFill>
        <p:spPr>
          <a:xfrm>
            <a:off x="503049" y="2659523"/>
            <a:ext cx="5064919" cy="721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id="1750" name="Google Shape;1750;p240"/>
          <p:cNvPicPr preferRelativeResize="0"/>
          <p:nvPr/>
        </p:nvPicPr>
        <p:blipFill rotWithShape="1">
          <a:blip r:embed="rId3">
            <a:alphaModFix/>
          </a:blip>
          <a:srcRect b="0" l="0" r="0" t="0"/>
          <a:stretch/>
        </p:blipFill>
        <p:spPr>
          <a:xfrm>
            <a:off x="0" y="-1"/>
            <a:ext cx="8021377" cy="865682"/>
          </a:xfrm>
          <a:prstGeom prst="rect">
            <a:avLst/>
          </a:prstGeom>
          <a:noFill/>
          <a:ln>
            <a:noFill/>
          </a:ln>
        </p:spPr>
      </p:pic>
      <p:pic>
        <p:nvPicPr>
          <p:cNvPr id="1751" name="Google Shape;1751;p240"/>
          <p:cNvPicPr preferRelativeResize="0"/>
          <p:nvPr/>
        </p:nvPicPr>
        <p:blipFill rotWithShape="1">
          <a:blip r:embed="rId4">
            <a:alphaModFix/>
          </a:blip>
          <a:srcRect b="0" l="0" r="0" t="0"/>
          <a:stretch/>
        </p:blipFill>
        <p:spPr>
          <a:xfrm>
            <a:off x="492572" y="1137495"/>
            <a:ext cx="7036229" cy="284239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pic>
        <p:nvPicPr>
          <p:cNvPr id="1756" name="Google Shape;1756;p241"/>
          <p:cNvPicPr preferRelativeResize="0"/>
          <p:nvPr/>
        </p:nvPicPr>
        <p:blipFill rotWithShape="1">
          <a:blip r:embed="rId3">
            <a:alphaModFix/>
          </a:blip>
          <a:srcRect b="0" l="0" r="0" t="0"/>
          <a:stretch/>
        </p:blipFill>
        <p:spPr>
          <a:xfrm>
            <a:off x="0" y="0"/>
            <a:ext cx="5636419" cy="2814638"/>
          </a:xfrm>
          <a:prstGeom prst="rect">
            <a:avLst/>
          </a:prstGeom>
          <a:noFill/>
          <a:ln>
            <a:noFill/>
          </a:ln>
        </p:spPr>
      </p:pic>
      <p:pic>
        <p:nvPicPr>
          <p:cNvPr id="1757" name="Google Shape;1757;p241"/>
          <p:cNvPicPr preferRelativeResize="0"/>
          <p:nvPr/>
        </p:nvPicPr>
        <p:blipFill rotWithShape="1">
          <a:blip r:embed="rId4">
            <a:alphaModFix/>
          </a:blip>
          <a:srcRect b="0" l="0" r="0" t="0"/>
          <a:stretch/>
        </p:blipFill>
        <p:spPr>
          <a:xfrm>
            <a:off x="2075377" y="2906101"/>
            <a:ext cx="2407444" cy="155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Joe’s Used Car Dealership</a:t>
            </a:r>
            <a:endParaRPr/>
          </a:p>
        </p:txBody>
      </p:sp>
      <p:sp>
        <p:nvSpPr>
          <p:cNvPr id="268" name="Google Shape;268;p4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Lots of used and new cars.</a:t>
            </a:r>
            <a:endParaRPr/>
          </a:p>
          <a:p>
            <a:pPr indent="-177800" lvl="1" marL="520700" rtl="0" algn="l">
              <a:lnSpc>
                <a:spcPct val="90000"/>
              </a:lnSpc>
              <a:spcBef>
                <a:spcPts val="400"/>
              </a:spcBef>
              <a:spcAft>
                <a:spcPts val="0"/>
              </a:spcAft>
              <a:buClr>
                <a:schemeClr val="dk1"/>
              </a:buClr>
              <a:buSzPts val="1800"/>
              <a:buChar char="○"/>
            </a:pPr>
            <a:r>
              <a:rPr lang="en"/>
              <a:t>You are interested in the fuel efficiency of the cars. Specifically, if you picked a random car from the lot what fuel efficiency would you expect, and how much variation would you expect (i.e. how good is your guess).</a:t>
            </a:r>
            <a:endParaRPr/>
          </a:p>
          <a:p>
            <a:pPr indent="-171450" lvl="0" marL="177800" rtl="0" algn="l">
              <a:lnSpc>
                <a:spcPct val="90000"/>
              </a:lnSpc>
              <a:spcBef>
                <a:spcPts val="800"/>
              </a:spcBef>
              <a:spcAft>
                <a:spcPts val="0"/>
              </a:spcAft>
              <a:buClr>
                <a:schemeClr val="dk1"/>
              </a:buClr>
              <a:buSzPts val="2100"/>
              <a:buChar char="●"/>
            </a:pPr>
            <a:r>
              <a:rPr lang="en"/>
              <a:t>Here is some information:</a:t>
            </a:r>
            <a:endParaRPr/>
          </a:p>
          <a:p>
            <a:pPr indent="-222250" lvl="1" marL="520700" rtl="0" algn="l">
              <a:lnSpc>
                <a:spcPct val="90000"/>
              </a:lnSpc>
              <a:spcBef>
                <a:spcPts val="800"/>
              </a:spcBef>
              <a:spcAft>
                <a:spcPts val="0"/>
              </a:spcAft>
              <a:buClr>
                <a:schemeClr val="dk1"/>
              </a:buClr>
              <a:buSzPts val="2100"/>
              <a:buChar char="○"/>
            </a:pPr>
            <a:r>
              <a:rPr lang="en"/>
              <a:t>Worst on the lot: 10 mpg</a:t>
            </a:r>
            <a:endParaRPr/>
          </a:p>
          <a:p>
            <a:pPr indent="-222250" lvl="1" marL="520700" rtl="0" algn="l">
              <a:lnSpc>
                <a:spcPct val="90000"/>
              </a:lnSpc>
              <a:spcBef>
                <a:spcPts val="800"/>
              </a:spcBef>
              <a:spcAft>
                <a:spcPts val="0"/>
              </a:spcAft>
              <a:buClr>
                <a:schemeClr val="dk1"/>
              </a:buClr>
              <a:buSzPts val="2100"/>
              <a:buChar char="○"/>
            </a:pPr>
            <a:r>
              <a:rPr lang="en"/>
              <a:t>Best on the lot: 53 mpg</a:t>
            </a:r>
            <a:endParaRPr/>
          </a:p>
          <a:p>
            <a:pPr indent="-222250" lvl="1" marL="520700" rtl="0" algn="l">
              <a:lnSpc>
                <a:spcPct val="90000"/>
              </a:lnSpc>
              <a:spcBef>
                <a:spcPts val="800"/>
              </a:spcBef>
              <a:spcAft>
                <a:spcPts val="1600"/>
              </a:spcAft>
              <a:buClr>
                <a:schemeClr val="dk1"/>
              </a:buClr>
              <a:buSzPts val="2100"/>
              <a:buChar char="○"/>
            </a:pPr>
            <a:r>
              <a:rPr lang="en"/>
              <a:t>Average 25 mpg</a:t>
            </a:r>
            <a:endParaRPr/>
          </a:p>
        </p:txBody>
      </p:sp>
      <p:pic>
        <p:nvPicPr>
          <p:cNvPr id="269" name="Google Shape;269;p44"/>
          <p:cNvPicPr preferRelativeResize="0"/>
          <p:nvPr>
            <p:ph idx="1" type="body"/>
          </p:nvPr>
        </p:nvPicPr>
        <p:blipFill rotWithShape="1">
          <a:blip r:embed="rId3">
            <a:alphaModFix/>
          </a:blip>
          <a:srcRect b="0" l="0" r="2884" t="0"/>
          <a:stretch/>
        </p:blipFill>
        <p:spPr>
          <a:xfrm>
            <a:off x="4288750" y="2704000"/>
            <a:ext cx="4087200" cy="2343000"/>
          </a:xfrm>
          <a:prstGeom prst="rect">
            <a:avLst/>
          </a:prstGeom>
          <a:noFill/>
          <a:ln>
            <a:noFill/>
          </a:ln>
        </p:spPr>
      </p:pic>
      <p:sp>
        <p:nvSpPr>
          <p:cNvPr id="270" name="Google Shape;270;p44"/>
          <p:cNvSpPr txBox="1"/>
          <p:nvPr/>
        </p:nvSpPr>
        <p:spPr>
          <a:xfrm>
            <a:off x="5596467" y="4573478"/>
            <a:ext cx="909300" cy="23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mpg</a:t>
            </a:r>
            <a:endParaRPr sz="1100"/>
          </a:p>
        </p:txBody>
      </p:sp>
      <p:sp>
        <p:nvSpPr>
          <p:cNvPr id="271" name="Google Shape;271;p44"/>
          <p:cNvSpPr/>
          <p:nvPr/>
        </p:nvSpPr>
        <p:spPr>
          <a:xfrm flipH="1">
            <a:off x="5967300" y="1813825"/>
            <a:ext cx="3064200" cy="175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 your guess and how good do you feel about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5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5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5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5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5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5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4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300"/>
              <a:t>Model selection</a:t>
            </a:r>
            <a:endParaRPr/>
          </a:p>
        </p:txBody>
      </p:sp>
      <p:sp>
        <p:nvSpPr>
          <p:cNvPr id="1763" name="Google Shape;1763;p24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rPr b="1" lang="en"/>
              <a:t>Identifying significance</a:t>
            </a:r>
            <a:br>
              <a:rPr b="1" lang="en"/>
            </a:br>
            <a:r>
              <a:rPr b="1" lang="en"/>
              <a:t>Model selection methods</a:t>
            </a:r>
            <a:br>
              <a:rPr lang="en"/>
            </a:br>
            <a:br>
              <a:rPr lang="en"/>
            </a:b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pic>
        <p:nvPicPr>
          <p:cNvPr id="1768" name="Google Shape;1768;p243"/>
          <p:cNvPicPr preferRelativeResize="0"/>
          <p:nvPr/>
        </p:nvPicPr>
        <p:blipFill rotWithShape="1">
          <a:blip r:embed="rId3">
            <a:alphaModFix/>
          </a:blip>
          <a:srcRect b="0" l="0" r="0" t="0"/>
          <a:stretch/>
        </p:blipFill>
        <p:spPr>
          <a:xfrm>
            <a:off x="0" y="-1"/>
            <a:ext cx="7320097" cy="3192905"/>
          </a:xfrm>
          <a:prstGeom prst="rect">
            <a:avLst/>
          </a:prstGeom>
          <a:noFill/>
          <a:ln>
            <a:noFill/>
          </a:ln>
        </p:spPr>
      </p:pic>
      <p:sp>
        <p:nvSpPr>
          <p:cNvPr id="1769" name="Google Shape;1769;p243"/>
          <p:cNvSpPr/>
          <p:nvPr/>
        </p:nvSpPr>
        <p:spPr>
          <a:xfrm>
            <a:off x="89941" y="4498303"/>
            <a:ext cx="8926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0000"/>
                </a:solidFill>
                <a:latin typeface="Arial"/>
                <a:ea typeface="Arial"/>
                <a:cs typeface="Arial"/>
                <a:sym typeface="Arial"/>
              </a:rPr>
              <a:t>Hamermesh &amp; Parker. (2004)“</a:t>
            </a:r>
            <a:r>
              <a:rPr lang="en" sz="1100">
                <a:solidFill>
                  <a:schemeClr val="dk1"/>
                </a:solidFill>
                <a:latin typeface="Arial"/>
                <a:ea typeface="Arial"/>
                <a:cs typeface="Arial"/>
                <a:sym typeface="Arial"/>
              </a:rPr>
              <a:t>Beauty in the classroom: instructors’ pulchritude and putative pedagogical productivity</a:t>
            </a:r>
            <a:r>
              <a:rPr lang="en" sz="1100">
                <a:solidFill>
                  <a:srgbClr val="000000"/>
                </a:solidFill>
                <a:latin typeface="Arial"/>
                <a:ea typeface="Arial"/>
                <a:cs typeface="Arial"/>
                <a:sym typeface="Arial"/>
              </a:rPr>
              <a:t>˜ Economics Education Review.</a:t>
            </a:r>
            <a:endParaRPr sz="1100">
              <a:solidFill>
                <a:schemeClr val="dk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pic>
        <p:nvPicPr>
          <p:cNvPr id="1775" name="Google Shape;1775;p244"/>
          <p:cNvPicPr preferRelativeResize="0"/>
          <p:nvPr/>
        </p:nvPicPr>
        <p:blipFill rotWithShape="1">
          <a:blip r:embed="rId3">
            <a:alphaModFix/>
          </a:blip>
          <a:srcRect b="0" l="0" r="0" t="0"/>
          <a:stretch/>
        </p:blipFill>
        <p:spPr>
          <a:xfrm>
            <a:off x="0" y="0"/>
            <a:ext cx="6352082" cy="5010093"/>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p245"/>
          <p:cNvPicPr preferRelativeResize="0"/>
          <p:nvPr/>
        </p:nvPicPr>
        <p:blipFill rotWithShape="1">
          <a:blip r:embed="rId3">
            <a:alphaModFix/>
          </a:blip>
          <a:srcRect b="0" l="0" r="0" t="0"/>
          <a:stretch/>
        </p:blipFill>
        <p:spPr>
          <a:xfrm>
            <a:off x="1058326" y="809468"/>
            <a:ext cx="7150254" cy="166437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pic>
        <p:nvPicPr>
          <p:cNvPr id="1786" name="Google Shape;1786;p246"/>
          <p:cNvPicPr preferRelativeResize="0"/>
          <p:nvPr/>
        </p:nvPicPr>
        <p:blipFill rotWithShape="1">
          <a:blip r:embed="rId3">
            <a:alphaModFix/>
          </a:blip>
          <a:srcRect b="0" l="0" r="0" t="0"/>
          <a:stretch/>
        </p:blipFill>
        <p:spPr>
          <a:xfrm>
            <a:off x="0" y="-1"/>
            <a:ext cx="7275409" cy="786983"/>
          </a:xfrm>
          <a:prstGeom prst="rect">
            <a:avLst/>
          </a:prstGeom>
          <a:noFill/>
          <a:ln>
            <a:noFill/>
          </a:ln>
        </p:spPr>
      </p:pic>
      <p:pic>
        <p:nvPicPr>
          <p:cNvPr id="1787" name="Google Shape;1787;p246"/>
          <p:cNvPicPr preferRelativeResize="0"/>
          <p:nvPr/>
        </p:nvPicPr>
        <p:blipFill rotWithShape="1">
          <a:blip r:embed="rId4">
            <a:alphaModFix/>
          </a:blip>
          <a:srcRect b="0" l="0" r="0" t="0"/>
          <a:stretch/>
        </p:blipFill>
        <p:spPr>
          <a:xfrm>
            <a:off x="1594344" y="943560"/>
            <a:ext cx="5095016" cy="3811072"/>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pic>
        <p:nvPicPr>
          <p:cNvPr id="1793" name="Google Shape;1793;p247"/>
          <p:cNvPicPr preferRelativeResize="0"/>
          <p:nvPr/>
        </p:nvPicPr>
        <p:blipFill rotWithShape="1">
          <a:blip r:embed="rId3">
            <a:alphaModFix/>
          </a:blip>
          <a:srcRect b="0" l="0" r="0" t="0"/>
          <a:stretch/>
        </p:blipFill>
        <p:spPr>
          <a:xfrm>
            <a:off x="-1" y="0"/>
            <a:ext cx="7112345" cy="444083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248"/>
          <p:cNvPicPr preferRelativeResize="0"/>
          <p:nvPr/>
        </p:nvPicPr>
        <p:blipFill rotWithShape="1">
          <a:blip r:embed="rId3">
            <a:alphaModFix/>
          </a:blip>
          <a:srcRect b="0" l="0" r="0" t="0"/>
          <a:stretch/>
        </p:blipFill>
        <p:spPr>
          <a:xfrm>
            <a:off x="0" y="-1"/>
            <a:ext cx="6752363" cy="501421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pic>
        <p:nvPicPr>
          <p:cNvPr id="1804" name="Google Shape;1804;p249"/>
          <p:cNvPicPr preferRelativeResize="0"/>
          <p:nvPr/>
        </p:nvPicPr>
        <p:blipFill rotWithShape="1">
          <a:blip r:embed="rId3">
            <a:alphaModFix/>
          </a:blip>
          <a:srcRect b="0" l="0" r="0" t="0"/>
          <a:stretch/>
        </p:blipFill>
        <p:spPr>
          <a:xfrm>
            <a:off x="0" y="0"/>
            <a:ext cx="7427546" cy="809469"/>
          </a:xfrm>
          <a:prstGeom prst="rect">
            <a:avLst/>
          </a:prstGeom>
          <a:noFill/>
          <a:ln>
            <a:noFill/>
          </a:ln>
        </p:spPr>
      </p:pic>
      <p:pic>
        <p:nvPicPr>
          <p:cNvPr id="1805" name="Google Shape;1805;p249"/>
          <p:cNvPicPr preferRelativeResize="0"/>
          <p:nvPr/>
        </p:nvPicPr>
        <p:blipFill rotWithShape="1">
          <a:blip r:embed="rId4">
            <a:alphaModFix/>
          </a:blip>
          <a:srcRect b="0" l="0" r="0" t="0"/>
          <a:stretch/>
        </p:blipFill>
        <p:spPr>
          <a:xfrm>
            <a:off x="885569" y="1522379"/>
            <a:ext cx="6541978" cy="1344489"/>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pic>
        <p:nvPicPr>
          <p:cNvPr id="1811" name="Google Shape;1811;p250"/>
          <p:cNvPicPr preferRelativeResize="0"/>
          <p:nvPr/>
        </p:nvPicPr>
        <p:blipFill rotWithShape="1">
          <a:blip r:embed="rId3">
            <a:alphaModFix/>
          </a:blip>
          <a:srcRect b="0" l="0" r="0" t="0"/>
          <a:stretch/>
        </p:blipFill>
        <p:spPr>
          <a:xfrm>
            <a:off x="0" y="0"/>
            <a:ext cx="7011546" cy="4924268"/>
          </a:xfrm>
          <a:prstGeom prst="rect">
            <a:avLst/>
          </a:prstGeom>
          <a:noFill/>
          <a:ln>
            <a:noFill/>
          </a:ln>
        </p:spPr>
      </p:pic>
      <p:sp>
        <p:nvSpPr>
          <p:cNvPr id="1812" name="Google Shape;1812;p250"/>
          <p:cNvSpPr txBox="1"/>
          <p:nvPr/>
        </p:nvSpPr>
        <p:spPr>
          <a:xfrm>
            <a:off x="5267250" y="2414700"/>
            <a:ext cx="3099000" cy="218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 is the best answer.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We can also interpret the p-value like this: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Under the null hypothesis (that there is no relation between predictors and response) it is unlikely that we would see a slope “this extreme” or more.</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1000"/>
                                        <p:tgtEl>
                                          <p:spTgt spid="1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pic>
        <p:nvPicPr>
          <p:cNvPr id="1818" name="Google Shape;1818;p251"/>
          <p:cNvPicPr preferRelativeResize="0"/>
          <p:nvPr/>
        </p:nvPicPr>
        <p:blipFill rotWithShape="1">
          <a:blip r:embed="rId3">
            <a:alphaModFix/>
          </a:blip>
          <a:srcRect b="0" l="0" r="0" t="0"/>
          <a:stretch/>
        </p:blipFill>
        <p:spPr>
          <a:xfrm>
            <a:off x="0" y="-1"/>
            <a:ext cx="6578455" cy="49804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Joe’s Used Car Dealership</a:t>
            </a:r>
            <a:endParaRPr/>
          </a:p>
        </p:txBody>
      </p:sp>
      <p:sp>
        <p:nvSpPr>
          <p:cNvPr id="277" name="Google Shape;277;p4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Now we’ll group the cars and see if that helps us guess the fuel efficiency of the random car with more confidence.</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First we’ll group by color.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000"/>
                                        <p:tgtEl>
                                          <p:spTgt spid="2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p252"/>
          <p:cNvPicPr preferRelativeResize="0"/>
          <p:nvPr/>
        </p:nvPicPr>
        <p:blipFill rotWithShape="1">
          <a:blip r:embed="rId3">
            <a:alphaModFix/>
          </a:blip>
          <a:srcRect b="0" l="0" r="0" t="0"/>
          <a:stretch/>
        </p:blipFill>
        <p:spPr>
          <a:xfrm>
            <a:off x="0" y="0"/>
            <a:ext cx="7636112" cy="4643204"/>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pic>
        <p:nvPicPr>
          <p:cNvPr id="1828" name="Google Shape;1828;p253"/>
          <p:cNvPicPr preferRelativeResize="0"/>
          <p:nvPr/>
        </p:nvPicPr>
        <p:blipFill rotWithShape="1">
          <a:blip r:embed="rId3">
            <a:alphaModFix/>
          </a:blip>
          <a:srcRect b="0" l="0" r="0" t="0"/>
          <a:stretch/>
        </p:blipFill>
        <p:spPr>
          <a:xfrm>
            <a:off x="-1" y="0"/>
            <a:ext cx="7092265" cy="371006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pic>
        <p:nvPicPr>
          <p:cNvPr id="1834" name="Google Shape;1834;p254"/>
          <p:cNvPicPr preferRelativeResize="0"/>
          <p:nvPr/>
        </p:nvPicPr>
        <p:blipFill rotWithShape="1">
          <a:blip r:embed="rId3">
            <a:alphaModFix/>
          </a:blip>
          <a:srcRect b="0" l="0" r="0" t="0"/>
          <a:stretch/>
        </p:blipFill>
        <p:spPr>
          <a:xfrm>
            <a:off x="-1" y="0"/>
            <a:ext cx="7845974" cy="4665688"/>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255"/>
          <p:cNvPicPr preferRelativeResize="0"/>
          <p:nvPr/>
        </p:nvPicPr>
        <p:blipFill rotWithShape="1">
          <a:blip r:embed="rId3">
            <a:alphaModFix/>
          </a:blip>
          <a:srcRect b="0" l="0" r="0" t="0"/>
          <a:stretch/>
        </p:blipFill>
        <p:spPr>
          <a:xfrm>
            <a:off x="14820" y="14292"/>
            <a:ext cx="5022056" cy="1000125"/>
          </a:xfrm>
          <a:prstGeom prst="rect">
            <a:avLst/>
          </a:prstGeom>
          <a:noFill/>
          <a:ln>
            <a:noFill/>
          </a:ln>
        </p:spPr>
      </p:pic>
      <p:pic>
        <p:nvPicPr>
          <p:cNvPr id="1840" name="Google Shape;1840;p255"/>
          <p:cNvPicPr preferRelativeResize="0"/>
          <p:nvPr/>
        </p:nvPicPr>
        <p:blipFill rotWithShape="1">
          <a:blip r:embed="rId4">
            <a:alphaModFix/>
          </a:blip>
          <a:srcRect b="0" l="0" r="0" t="0"/>
          <a:stretch/>
        </p:blipFill>
        <p:spPr>
          <a:xfrm>
            <a:off x="355321" y="1016991"/>
            <a:ext cx="4543425" cy="1085850"/>
          </a:xfrm>
          <a:prstGeom prst="rect">
            <a:avLst/>
          </a:prstGeom>
          <a:noFill/>
          <a:ln>
            <a:noFill/>
          </a:ln>
        </p:spPr>
      </p:pic>
      <p:pic>
        <p:nvPicPr>
          <p:cNvPr id="1841" name="Google Shape;1841;p255"/>
          <p:cNvPicPr preferRelativeResize="0"/>
          <p:nvPr/>
        </p:nvPicPr>
        <p:blipFill rotWithShape="1">
          <a:blip r:embed="rId5">
            <a:alphaModFix/>
          </a:blip>
          <a:srcRect b="0" l="0" r="0" t="0"/>
          <a:stretch/>
        </p:blipFill>
        <p:spPr>
          <a:xfrm>
            <a:off x="337986" y="2098155"/>
            <a:ext cx="4600575" cy="857250"/>
          </a:xfrm>
          <a:prstGeom prst="rect">
            <a:avLst/>
          </a:prstGeom>
          <a:noFill/>
          <a:ln>
            <a:noFill/>
          </a:ln>
        </p:spPr>
      </p:pic>
      <p:pic>
        <p:nvPicPr>
          <p:cNvPr id="1842" name="Google Shape;1842;p255"/>
          <p:cNvPicPr preferRelativeResize="0"/>
          <p:nvPr/>
        </p:nvPicPr>
        <p:blipFill rotWithShape="1">
          <a:blip r:embed="rId6">
            <a:alphaModFix/>
          </a:blip>
          <a:srcRect b="0" l="0" r="0" t="0"/>
          <a:stretch/>
        </p:blipFill>
        <p:spPr>
          <a:xfrm>
            <a:off x="330315" y="2949019"/>
            <a:ext cx="4593431" cy="864394"/>
          </a:xfrm>
          <a:prstGeom prst="rect">
            <a:avLst/>
          </a:prstGeom>
          <a:noFill/>
          <a:ln>
            <a:noFill/>
          </a:ln>
        </p:spPr>
      </p:pic>
      <p:pic>
        <p:nvPicPr>
          <p:cNvPr id="1843" name="Google Shape;1843;p255"/>
          <p:cNvPicPr preferRelativeResize="0"/>
          <p:nvPr/>
        </p:nvPicPr>
        <p:blipFill rotWithShape="1">
          <a:blip r:embed="rId7">
            <a:alphaModFix/>
          </a:blip>
          <a:srcRect b="0" l="0" r="0" t="0"/>
          <a:stretch/>
        </p:blipFill>
        <p:spPr>
          <a:xfrm>
            <a:off x="352797" y="3811013"/>
            <a:ext cx="4593431" cy="714375"/>
          </a:xfrm>
          <a:prstGeom prst="rect">
            <a:avLst/>
          </a:prstGeom>
          <a:noFill/>
          <a:ln>
            <a:noFill/>
          </a:ln>
        </p:spPr>
      </p:pic>
      <p:pic>
        <p:nvPicPr>
          <p:cNvPr id="1844" name="Google Shape;1844;p255"/>
          <p:cNvPicPr preferRelativeResize="0"/>
          <p:nvPr/>
        </p:nvPicPr>
        <p:blipFill rotWithShape="1">
          <a:blip r:embed="rId8">
            <a:alphaModFix/>
          </a:blip>
          <a:srcRect b="0" l="0" r="0" t="0"/>
          <a:stretch/>
        </p:blipFill>
        <p:spPr>
          <a:xfrm>
            <a:off x="170631" y="4743560"/>
            <a:ext cx="4957763" cy="292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pic>
        <p:nvPicPr>
          <p:cNvPr id="1850" name="Google Shape;1850;p256"/>
          <p:cNvPicPr preferRelativeResize="0"/>
          <p:nvPr/>
        </p:nvPicPr>
        <p:blipFill rotWithShape="1">
          <a:blip r:embed="rId3">
            <a:alphaModFix/>
          </a:blip>
          <a:srcRect b="0" l="0" r="0" t="0"/>
          <a:stretch/>
        </p:blipFill>
        <p:spPr>
          <a:xfrm>
            <a:off x="0" y="0"/>
            <a:ext cx="6150769" cy="1235869"/>
          </a:xfrm>
          <a:prstGeom prst="rect">
            <a:avLst/>
          </a:prstGeom>
          <a:noFill/>
          <a:ln>
            <a:noFill/>
          </a:ln>
        </p:spPr>
      </p:pic>
      <p:pic>
        <p:nvPicPr>
          <p:cNvPr id="1851" name="Google Shape;1851;p256"/>
          <p:cNvPicPr preferRelativeResize="0"/>
          <p:nvPr/>
        </p:nvPicPr>
        <p:blipFill rotWithShape="1">
          <a:blip r:embed="rId4">
            <a:alphaModFix/>
          </a:blip>
          <a:srcRect b="0" l="0" r="0" t="0"/>
          <a:stretch/>
        </p:blipFill>
        <p:spPr>
          <a:xfrm>
            <a:off x="275566" y="1231596"/>
            <a:ext cx="5872163" cy="364331"/>
          </a:xfrm>
          <a:prstGeom prst="rect">
            <a:avLst/>
          </a:prstGeom>
          <a:noFill/>
          <a:ln>
            <a:noFill/>
          </a:ln>
        </p:spPr>
      </p:pic>
      <p:pic>
        <p:nvPicPr>
          <p:cNvPr id="1852" name="Google Shape;1852;p256"/>
          <p:cNvPicPr preferRelativeResize="0"/>
          <p:nvPr/>
        </p:nvPicPr>
        <p:blipFill rotWithShape="1">
          <a:blip r:embed="rId5">
            <a:alphaModFix/>
          </a:blip>
          <a:srcRect b="0" l="0" r="0" t="0"/>
          <a:stretch/>
        </p:blipFill>
        <p:spPr>
          <a:xfrm>
            <a:off x="293951" y="1594933"/>
            <a:ext cx="5857875" cy="357187"/>
          </a:xfrm>
          <a:prstGeom prst="rect">
            <a:avLst/>
          </a:prstGeom>
          <a:noFill/>
          <a:ln>
            <a:noFill/>
          </a:ln>
        </p:spPr>
      </p:pic>
      <p:pic>
        <p:nvPicPr>
          <p:cNvPr id="1853" name="Google Shape;1853;p256"/>
          <p:cNvPicPr preferRelativeResize="0"/>
          <p:nvPr/>
        </p:nvPicPr>
        <p:blipFill rotWithShape="1">
          <a:blip r:embed="rId6">
            <a:alphaModFix/>
          </a:blip>
          <a:srcRect b="0" l="0" r="0" t="0"/>
          <a:stretch/>
        </p:blipFill>
        <p:spPr>
          <a:xfrm>
            <a:off x="279134" y="1954695"/>
            <a:ext cx="5865019" cy="357188"/>
          </a:xfrm>
          <a:prstGeom prst="rect">
            <a:avLst/>
          </a:prstGeom>
          <a:noFill/>
          <a:ln>
            <a:noFill/>
          </a:ln>
        </p:spPr>
      </p:pic>
      <p:pic>
        <p:nvPicPr>
          <p:cNvPr id="1854" name="Google Shape;1854;p256"/>
          <p:cNvPicPr preferRelativeResize="0"/>
          <p:nvPr/>
        </p:nvPicPr>
        <p:blipFill rotWithShape="1">
          <a:blip r:embed="rId7">
            <a:alphaModFix/>
          </a:blip>
          <a:srcRect b="0" l="0" r="0" t="0"/>
          <a:stretch/>
        </p:blipFill>
        <p:spPr>
          <a:xfrm>
            <a:off x="282708" y="2310887"/>
            <a:ext cx="5857875" cy="364331"/>
          </a:xfrm>
          <a:prstGeom prst="rect">
            <a:avLst/>
          </a:prstGeom>
          <a:noFill/>
          <a:ln>
            <a:noFill/>
          </a:ln>
        </p:spPr>
      </p:pic>
      <p:pic>
        <p:nvPicPr>
          <p:cNvPr id="1855" name="Google Shape;1855;p256"/>
          <p:cNvPicPr preferRelativeResize="0"/>
          <p:nvPr/>
        </p:nvPicPr>
        <p:blipFill rotWithShape="1">
          <a:blip r:embed="rId8">
            <a:alphaModFix/>
          </a:blip>
          <a:srcRect b="0" l="0" r="0" t="0"/>
          <a:stretch/>
        </p:blipFill>
        <p:spPr>
          <a:xfrm>
            <a:off x="304665" y="2667603"/>
            <a:ext cx="5836444" cy="392906"/>
          </a:xfrm>
          <a:prstGeom prst="rect">
            <a:avLst/>
          </a:prstGeom>
          <a:noFill/>
          <a:ln>
            <a:noFill/>
          </a:ln>
        </p:spPr>
      </p:pic>
      <p:pic>
        <p:nvPicPr>
          <p:cNvPr id="1856" name="Google Shape;1856;p256"/>
          <p:cNvPicPr preferRelativeResize="0"/>
          <p:nvPr/>
        </p:nvPicPr>
        <p:blipFill rotWithShape="1">
          <a:blip r:embed="rId9">
            <a:alphaModFix/>
          </a:blip>
          <a:srcRect b="0" l="0" r="0" t="0"/>
          <a:stretch/>
        </p:blipFill>
        <p:spPr>
          <a:xfrm>
            <a:off x="766489" y="3633826"/>
            <a:ext cx="3586163" cy="2143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pic>
        <p:nvPicPr>
          <p:cNvPr id="1862" name="Google Shape;1862;p257"/>
          <p:cNvPicPr preferRelativeResize="0"/>
          <p:nvPr/>
        </p:nvPicPr>
        <p:blipFill rotWithShape="1">
          <a:blip r:embed="rId3">
            <a:alphaModFix/>
          </a:blip>
          <a:srcRect b="0" l="0" r="0" t="0"/>
          <a:stretch/>
        </p:blipFill>
        <p:spPr>
          <a:xfrm>
            <a:off x="0" y="-1"/>
            <a:ext cx="7524256" cy="473314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5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Checking model conditions using graphs</a:t>
            </a:r>
            <a:endParaRPr/>
          </a:p>
        </p:txBody>
      </p:sp>
      <p:sp>
        <p:nvSpPr>
          <p:cNvPr id="1868" name="Google Shape;1868;p25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pic>
        <p:nvPicPr>
          <p:cNvPr id="1873" name="Google Shape;1873;p259"/>
          <p:cNvPicPr preferRelativeResize="0"/>
          <p:nvPr/>
        </p:nvPicPr>
        <p:blipFill rotWithShape="1">
          <a:blip r:embed="rId3">
            <a:alphaModFix/>
          </a:blip>
          <a:srcRect b="0" l="0" r="0" t="0"/>
          <a:stretch/>
        </p:blipFill>
        <p:spPr>
          <a:xfrm>
            <a:off x="0" y="-1"/>
            <a:ext cx="7272210" cy="435089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id="1879" name="Google Shape;1879;p260"/>
          <p:cNvPicPr preferRelativeResize="0"/>
          <p:nvPr/>
        </p:nvPicPr>
        <p:blipFill rotWithShape="1">
          <a:blip r:embed="rId3">
            <a:alphaModFix/>
          </a:blip>
          <a:srcRect b="0" l="0" r="0" t="0"/>
          <a:stretch/>
        </p:blipFill>
        <p:spPr>
          <a:xfrm>
            <a:off x="0" y="0"/>
            <a:ext cx="7185753" cy="454202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61"/>
          <p:cNvPicPr preferRelativeResize="0"/>
          <p:nvPr/>
        </p:nvPicPr>
        <p:blipFill rotWithShape="1">
          <a:blip r:embed="rId3">
            <a:alphaModFix/>
          </a:blip>
          <a:srcRect b="0" l="0" r="0" t="0"/>
          <a:stretch/>
        </p:blipFill>
        <p:spPr>
          <a:xfrm>
            <a:off x="0" y="0"/>
            <a:ext cx="6990830" cy="46319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Joe’s Car Dealership</a:t>
            </a:r>
            <a:endParaRPr/>
          </a:p>
        </p:txBody>
      </p:sp>
      <p:graphicFrame>
        <p:nvGraphicFramePr>
          <p:cNvPr id="283" name="Google Shape;283;p46"/>
          <p:cNvGraphicFramePr/>
          <p:nvPr/>
        </p:nvGraphicFramePr>
        <p:xfrm>
          <a:off x="1027888" y="1719131"/>
          <a:ext cx="3000000" cy="3000000"/>
        </p:xfrm>
        <a:graphic>
          <a:graphicData uri="http://schemas.openxmlformats.org/drawingml/2006/table">
            <a:tbl>
              <a:tblPr bandRow="1" firstRow="1">
                <a:noFill/>
                <a:tableStyleId>{D9E87FA9-631E-4D0C-BD14-800604928478}</a:tableStyleId>
              </a:tblPr>
              <a:tblGrid>
                <a:gridCol w="753200"/>
                <a:gridCol w="761200"/>
                <a:gridCol w="633200"/>
                <a:gridCol w="585500"/>
              </a:tblGrid>
              <a:tr h="278150">
                <a:tc>
                  <a:txBody>
                    <a:bodyPr/>
                    <a:lstStyle/>
                    <a:p>
                      <a:pPr indent="0" lvl="0" marL="0" marR="0" rtl="0" algn="l">
                        <a:spcBef>
                          <a:spcPts val="0"/>
                        </a:spcBef>
                        <a:spcAft>
                          <a:spcPts val="0"/>
                        </a:spcAft>
                        <a:buNone/>
                      </a:pPr>
                      <a:r>
                        <a:rPr lang="en" sz="1400"/>
                        <a:t>Color</a:t>
                      </a:r>
                      <a:endParaRPr sz="1100"/>
                    </a:p>
                  </a:txBody>
                  <a:tcPr marT="34300" marB="34300" marR="68600" marL="68600"/>
                </a:tc>
                <a:tc>
                  <a:txBody>
                    <a:bodyPr/>
                    <a:lstStyle/>
                    <a:p>
                      <a:pPr indent="0" lvl="0" marL="0" marR="0" rtl="0" algn="l">
                        <a:spcBef>
                          <a:spcPts val="0"/>
                        </a:spcBef>
                        <a:spcAft>
                          <a:spcPts val="0"/>
                        </a:spcAft>
                        <a:buNone/>
                      </a:pPr>
                      <a:r>
                        <a:rPr lang="en" sz="1400"/>
                        <a:t>Avg</a:t>
                      </a:r>
                      <a:endParaRPr sz="1400"/>
                    </a:p>
                  </a:txBody>
                  <a:tcPr marT="34300" marB="34300" marR="68600" marL="68600"/>
                </a:tc>
                <a:tc>
                  <a:txBody>
                    <a:bodyPr/>
                    <a:lstStyle/>
                    <a:p>
                      <a:pPr indent="0" lvl="0" marL="0" marR="0" rtl="0" algn="l">
                        <a:spcBef>
                          <a:spcPts val="0"/>
                        </a:spcBef>
                        <a:spcAft>
                          <a:spcPts val="0"/>
                        </a:spcAft>
                        <a:buNone/>
                      </a:pPr>
                      <a:r>
                        <a:rPr lang="en" sz="1400"/>
                        <a:t>Min</a:t>
                      </a:r>
                      <a:endParaRPr sz="1100"/>
                    </a:p>
                  </a:txBody>
                  <a:tcPr marT="34300" marB="34300" marR="68600" marL="68600"/>
                </a:tc>
                <a:tc>
                  <a:txBody>
                    <a:bodyPr/>
                    <a:lstStyle/>
                    <a:p>
                      <a:pPr indent="0" lvl="0" marL="0" marR="0" rtl="0" algn="l">
                        <a:spcBef>
                          <a:spcPts val="0"/>
                        </a:spcBef>
                        <a:spcAft>
                          <a:spcPts val="0"/>
                        </a:spcAft>
                        <a:buNone/>
                      </a:pPr>
                      <a:r>
                        <a:rPr lang="en" sz="1400"/>
                        <a:t>Max</a:t>
                      </a:r>
                      <a:endParaRPr sz="1100"/>
                    </a:p>
                  </a:txBody>
                  <a:tcPr marT="34300" marB="34300" marR="68600" marL="68600"/>
                </a:tc>
              </a:tr>
              <a:tr h="278150">
                <a:tc>
                  <a:txBody>
                    <a:bodyPr/>
                    <a:lstStyle/>
                    <a:p>
                      <a:pPr indent="0" lvl="0" marL="0" marR="0" rtl="0" algn="l">
                        <a:spcBef>
                          <a:spcPts val="0"/>
                        </a:spcBef>
                        <a:spcAft>
                          <a:spcPts val="0"/>
                        </a:spcAft>
                        <a:buNone/>
                      </a:pPr>
                      <a:r>
                        <a:rPr lang="en" sz="1400"/>
                        <a:t>Red</a:t>
                      </a:r>
                      <a:endParaRPr sz="1100"/>
                    </a:p>
                  </a:txBody>
                  <a:tcPr marT="34300" marB="34300" marR="68600" marL="68600"/>
                </a:tc>
                <a:tc>
                  <a:txBody>
                    <a:bodyPr/>
                    <a:lstStyle/>
                    <a:p>
                      <a:pPr indent="0" lvl="0" marL="0" marR="0" rtl="0" algn="l">
                        <a:spcBef>
                          <a:spcPts val="0"/>
                        </a:spcBef>
                        <a:spcAft>
                          <a:spcPts val="0"/>
                        </a:spcAft>
                        <a:buNone/>
                      </a:pPr>
                      <a:r>
                        <a:rPr lang="en" sz="1400"/>
                        <a:t>23</a:t>
                      </a:r>
                      <a:endParaRPr sz="1100"/>
                    </a:p>
                  </a:txBody>
                  <a:tcPr marT="34300" marB="34300" marR="68600" marL="68600"/>
                </a:tc>
                <a:tc>
                  <a:txBody>
                    <a:bodyPr/>
                    <a:lstStyle/>
                    <a:p>
                      <a:pPr indent="0" lvl="0" marL="0" marR="0" rtl="0" algn="l">
                        <a:spcBef>
                          <a:spcPts val="0"/>
                        </a:spcBef>
                        <a:spcAft>
                          <a:spcPts val="0"/>
                        </a:spcAft>
                        <a:buNone/>
                      </a:pPr>
                      <a:r>
                        <a:rPr lang="en" sz="1400"/>
                        <a:t>10</a:t>
                      </a:r>
                      <a:endParaRPr sz="1100"/>
                    </a:p>
                  </a:txBody>
                  <a:tcPr marT="34300" marB="34300" marR="68600" marL="68600"/>
                </a:tc>
                <a:tc>
                  <a:txBody>
                    <a:bodyPr/>
                    <a:lstStyle/>
                    <a:p>
                      <a:pPr indent="0" lvl="0" marL="0" marR="0" rtl="0" algn="l">
                        <a:spcBef>
                          <a:spcPts val="0"/>
                        </a:spcBef>
                        <a:spcAft>
                          <a:spcPts val="0"/>
                        </a:spcAft>
                        <a:buNone/>
                      </a:pPr>
                      <a:r>
                        <a:rPr lang="en" sz="1400"/>
                        <a:t>46</a:t>
                      </a:r>
                      <a:endParaRPr sz="1100"/>
                    </a:p>
                  </a:txBody>
                  <a:tcPr marT="34300" marB="34300" marR="68600" marL="68600"/>
                </a:tc>
              </a:tr>
              <a:tr h="278150">
                <a:tc>
                  <a:txBody>
                    <a:bodyPr/>
                    <a:lstStyle/>
                    <a:p>
                      <a:pPr indent="0" lvl="0" marL="0" marR="0" rtl="0" algn="l">
                        <a:spcBef>
                          <a:spcPts val="0"/>
                        </a:spcBef>
                        <a:spcAft>
                          <a:spcPts val="0"/>
                        </a:spcAft>
                        <a:buNone/>
                      </a:pPr>
                      <a:r>
                        <a:rPr lang="en" sz="1400"/>
                        <a:t>Blue</a:t>
                      </a:r>
                      <a:endParaRPr sz="1100"/>
                    </a:p>
                  </a:txBody>
                  <a:tcPr marT="34300" marB="34300" marR="68600" marL="68600"/>
                </a:tc>
                <a:tc>
                  <a:txBody>
                    <a:bodyPr/>
                    <a:lstStyle/>
                    <a:p>
                      <a:pPr indent="0" lvl="0" marL="0" marR="0" rtl="0" algn="l">
                        <a:spcBef>
                          <a:spcPts val="0"/>
                        </a:spcBef>
                        <a:spcAft>
                          <a:spcPts val="0"/>
                        </a:spcAft>
                        <a:buNone/>
                      </a:pPr>
                      <a:r>
                        <a:rPr lang="en" sz="1400"/>
                        <a:t>25</a:t>
                      </a:r>
                      <a:endParaRPr sz="1100"/>
                    </a:p>
                  </a:txBody>
                  <a:tcPr marT="34300" marB="34300" marR="68600" marL="68600"/>
                </a:tc>
                <a:tc>
                  <a:txBody>
                    <a:bodyPr/>
                    <a:lstStyle/>
                    <a:p>
                      <a:pPr indent="0" lvl="0" marL="0" marR="0" rtl="0" algn="l">
                        <a:spcBef>
                          <a:spcPts val="0"/>
                        </a:spcBef>
                        <a:spcAft>
                          <a:spcPts val="0"/>
                        </a:spcAft>
                        <a:buNone/>
                      </a:pPr>
                      <a:r>
                        <a:rPr lang="en" sz="1400"/>
                        <a:t>11</a:t>
                      </a:r>
                      <a:endParaRPr sz="1100"/>
                    </a:p>
                  </a:txBody>
                  <a:tcPr marT="34300" marB="34300" marR="68600" marL="68600"/>
                </a:tc>
                <a:tc>
                  <a:txBody>
                    <a:bodyPr/>
                    <a:lstStyle/>
                    <a:p>
                      <a:pPr indent="0" lvl="0" marL="0" marR="0" rtl="0" algn="l">
                        <a:spcBef>
                          <a:spcPts val="0"/>
                        </a:spcBef>
                        <a:spcAft>
                          <a:spcPts val="0"/>
                        </a:spcAft>
                        <a:buNone/>
                      </a:pPr>
                      <a:r>
                        <a:rPr lang="en" sz="1400"/>
                        <a:t>44</a:t>
                      </a:r>
                      <a:endParaRPr sz="1100"/>
                    </a:p>
                  </a:txBody>
                  <a:tcPr marT="34300" marB="34300" marR="68600" marL="68600"/>
                </a:tc>
              </a:tr>
              <a:tr h="278150">
                <a:tc>
                  <a:txBody>
                    <a:bodyPr/>
                    <a:lstStyle/>
                    <a:p>
                      <a:pPr indent="0" lvl="0" marL="0" marR="0" rtl="0" algn="l">
                        <a:spcBef>
                          <a:spcPts val="0"/>
                        </a:spcBef>
                        <a:spcAft>
                          <a:spcPts val="0"/>
                        </a:spcAft>
                        <a:buNone/>
                      </a:pPr>
                      <a:r>
                        <a:rPr lang="en" sz="1400"/>
                        <a:t>Grey</a:t>
                      </a:r>
                      <a:endParaRPr sz="1100"/>
                    </a:p>
                  </a:txBody>
                  <a:tcPr marT="34300" marB="34300" marR="68600" marL="68600"/>
                </a:tc>
                <a:tc>
                  <a:txBody>
                    <a:bodyPr/>
                    <a:lstStyle/>
                    <a:p>
                      <a:pPr indent="0" lvl="0" marL="0" marR="0" rtl="0" algn="l">
                        <a:spcBef>
                          <a:spcPts val="0"/>
                        </a:spcBef>
                        <a:spcAft>
                          <a:spcPts val="0"/>
                        </a:spcAft>
                        <a:buNone/>
                      </a:pPr>
                      <a:r>
                        <a:rPr lang="en" sz="1400"/>
                        <a:t>26</a:t>
                      </a:r>
                      <a:endParaRPr sz="1100"/>
                    </a:p>
                  </a:txBody>
                  <a:tcPr marT="34300" marB="34300" marR="68600" marL="68600"/>
                </a:tc>
                <a:tc>
                  <a:txBody>
                    <a:bodyPr/>
                    <a:lstStyle/>
                    <a:p>
                      <a:pPr indent="0" lvl="0" marL="0" marR="0" rtl="0" algn="l">
                        <a:spcBef>
                          <a:spcPts val="0"/>
                        </a:spcBef>
                        <a:spcAft>
                          <a:spcPts val="0"/>
                        </a:spcAft>
                        <a:buNone/>
                      </a:pPr>
                      <a:r>
                        <a:rPr lang="en" sz="1400"/>
                        <a:t>10</a:t>
                      </a:r>
                      <a:endParaRPr sz="1100"/>
                    </a:p>
                  </a:txBody>
                  <a:tcPr marT="34300" marB="34300" marR="68600" marL="68600"/>
                </a:tc>
                <a:tc>
                  <a:txBody>
                    <a:bodyPr/>
                    <a:lstStyle/>
                    <a:p>
                      <a:pPr indent="0" lvl="0" marL="0" marR="0" rtl="0" algn="l">
                        <a:spcBef>
                          <a:spcPts val="0"/>
                        </a:spcBef>
                        <a:spcAft>
                          <a:spcPts val="0"/>
                        </a:spcAft>
                        <a:buNone/>
                      </a:pPr>
                      <a:r>
                        <a:rPr lang="en" sz="1400"/>
                        <a:t>53</a:t>
                      </a:r>
                      <a:endParaRPr sz="1100"/>
                    </a:p>
                  </a:txBody>
                  <a:tcPr marT="34300" marB="34300" marR="68600" marL="68600"/>
                </a:tc>
              </a:tr>
            </a:tbl>
          </a:graphicData>
        </a:graphic>
      </p:graphicFrame>
      <p:sp>
        <p:nvSpPr>
          <p:cNvPr id="284" name="Google Shape;284;p46"/>
          <p:cNvSpPr txBox="1"/>
          <p:nvPr/>
        </p:nvSpPr>
        <p:spPr>
          <a:xfrm>
            <a:off x="2606502" y="1188225"/>
            <a:ext cx="372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Fuel Efficiency (mpg) broken down by color</a:t>
            </a:r>
            <a:endParaRPr sz="1100"/>
          </a:p>
        </p:txBody>
      </p:sp>
      <p:pic>
        <p:nvPicPr>
          <p:cNvPr id="285" name="Google Shape;285;p46"/>
          <p:cNvPicPr preferRelativeResize="0"/>
          <p:nvPr>
            <p:ph idx="1" type="body"/>
          </p:nvPr>
        </p:nvPicPr>
        <p:blipFill rotWithShape="1">
          <a:blip r:embed="rId3">
            <a:alphaModFix/>
          </a:blip>
          <a:srcRect b="5477" l="2222" r="1973" t="3539"/>
          <a:stretch/>
        </p:blipFill>
        <p:spPr>
          <a:xfrm>
            <a:off x="4800000" y="2896000"/>
            <a:ext cx="3800100" cy="2208000"/>
          </a:xfrm>
          <a:prstGeom prst="rect">
            <a:avLst/>
          </a:prstGeom>
          <a:noFill/>
          <a:ln cap="flat" cmpd="sng" w="9525">
            <a:solidFill>
              <a:srgbClr val="FFFFFF"/>
            </a:solidFill>
            <a:prstDash val="solid"/>
            <a:round/>
            <a:headEnd len="sm" w="sm" type="none"/>
            <a:tailEnd len="sm" w="sm" type="none"/>
          </a:ln>
        </p:spPr>
      </p:pic>
      <p:pic>
        <p:nvPicPr>
          <p:cNvPr id="286" name="Google Shape;286;p46"/>
          <p:cNvPicPr preferRelativeResize="0"/>
          <p:nvPr/>
        </p:nvPicPr>
        <p:blipFill rotWithShape="1">
          <a:blip r:embed="rId4">
            <a:alphaModFix/>
          </a:blip>
          <a:srcRect b="0" l="0" r="0" t="0"/>
          <a:stretch/>
        </p:blipFill>
        <p:spPr>
          <a:xfrm>
            <a:off x="4994765" y="1508125"/>
            <a:ext cx="3045494" cy="1011621"/>
          </a:xfrm>
          <a:prstGeom prst="rect">
            <a:avLst/>
          </a:prstGeom>
          <a:noFill/>
          <a:ln>
            <a:noFill/>
          </a:ln>
        </p:spPr>
      </p:pic>
      <p:pic>
        <p:nvPicPr>
          <p:cNvPr id="287" name="Google Shape;287;p46"/>
          <p:cNvPicPr preferRelativeResize="0"/>
          <p:nvPr/>
        </p:nvPicPr>
        <p:blipFill rotWithShape="1">
          <a:blip r:embed="rId5">
            <a:alphaModFix/>
          </a:blip>
          <a:srcRect b="0" l="0" r="0" t="0"/>
          <a:stretch/>
        </p:blipFill>
        <p:spPr>
          <a:xfrm>
            <a:off x="5010481" y="2519745"/>
            <a:ext cx="2776808" cy="1048618"/>
          </a:xfrm>
          <a:prstGeom prst="rect">
            <a:avLst/>
          </a:prstGeom>
          <a:noFill/>
          <a:ln>
            <a:noFill/>
          </a:ln>
        </p:spPr>
      </p:pic>
      <p:sp>
        <p:nvSpPr>
          <p:cNvPr id="288" name="Google Shape;288;p46"/>
          <p:cNvSpPr/>
          <p:nvPr/>
        </p:nvSpPr>
        <p:spPr>
          <a:xfrm>
            <a:off x="686500" y="3047800"/>
            <a:ext cx="3064200" cy="175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 your guess and how good do you feel about it?</a:t>
            </a:r>
            <a:endParaRPr/>
          </a:p>
        </p:txBody>
      </p:sp>
      <p:sp>
        <p:nvSpPr>
          <p:cNvPr id="289" name="Google Shape;289;p46"/>
          <p:cNvSpPr txBox="1"/>
          <p:nvPr/>
        </p:nvSpPr>
        <p:spPr>
          <a:xfrm>
            <a:off x="5788380" y="4713250"/>
            <a:ext cx="1221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mpg</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pic>
        <p:nvPicPr>
          <p:cNvPr id="1890" name="Google Shape;1890;p262"/>
          <p:cNvPicPr preferRelativeResize="0"/>
          <p:nvPr/>
        </p:nvPicPr>
        <p:blipFill rotWithShape="1">
          <a:blip r:embed="rId3">
            <a:alphaModFix/>
          </a:blip>
          <a:srcRect b="0" l="0" r="0" t="0"/>
          <a:stretch/>
        </p:blipFill>
        <p:spPr>
          <a:xfrm>
            <a:off x="0" y="-1"/>
            <a:ext cx="7001809" cy="3361544"/>
          </a:xfrm>
          <a:prstGeom prst="rect">
            <a:avLst/>
          </a:prstGeom>
          <a:noFill/>
          <a:ln>
            <a:noFill/>
          </a:ln>
        </p:spPr>
      </p:pic>
      <p:pic>
        <p:nvPicPr>
          <p:cNvPr id="1891" name="Google Shape;1891;p262"/>
          <p:cNvPicPr preferRelativeResize="0"/>
          <p:nvPr/>
        </p:nvPicPr>
        <p:blipFill rotWithShape="1">
          <a:blip r:embed="rId4">
            <a:alphaModFix/>
          </a:blip>
          <a:srcRect b="0" l="0" r="0" t="0"/>
          <a:stretch/>
        </p:blipFill>
        <p:spPr>
          <a:xfrm>
            <a:off x="638136" y="3361543"/>
            <a:ext cx="5529263" cy="7429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pic>
        <p:nvPicPr>
          <p:cNvPr id="1897" name="Google Shape;1897;p263"/>
          <p:cNvPicPr preferRelativeResize="0"/>
          <p:nvPr/>
        </p:nvPicPr>
        <p:blipFill rotWithShape="1">
          <a:blip r:embed="rId3">
            <a:alphaModFix/>
          </a:blip>
          <a:srcRect b="0" l="0" r="0" t="0"/>
          <a:stretch/>
        </p:blipFill>
        <p:spPr>
          <a:xfrm>
            <a:off x="-1" y="0"/>
            <a:ext cx="7724819" cy="4384623"/>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p264"/>
          <p:cNvPicPr preferRelativeResize="0"/>
          <p:nvPr/>
        </p:nvPicPr>
        <p:blipFill rotWithShape="1">
          <a:blip r:embed="rId3">
            <a:alphaModFix/>
          </a:blip>
          <a:srcRect b="0" l="0" r="0" t="0"/>
          <a:stretch/>
        </p:blipFill>
        <p:spPr>
          <a:xfrm>
            <a:off x="-1" y="0"/>
            <a:ext cx="8209601" cy="3946161"/>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pic>
        <p:nvPicPr>
          <p:cNvPr id="1908" name="Google Shape;1908;p265"/>
          <p:cNvPicPr preferRelativeResize="0"/>
          <p:nvPr/>
        </p:nvPicPr>
        <p:blipFill rotWithShape="1">
          <a:blip r:embed="rId3">
            <a:alphaModFix/>
          </a:blip>
          <a:srcRect b="0" l="0" r="0" t="0"/>
          <a:stretch/>
        </p:blipFill>
        <p:spPr>
          <a:xfrm>
            <a:off x="0" y="0"/>
            <a:ext cx="7549409" cy="41822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Joe’s Car Dealership</a:t>
            </a:r>
            <a:endParaRPr/>
          </a:p>
        </p:txBody>
      </p:sp>
      <p:graphicFrame>
        <p:nvGraphicFramePr>
          <p:cNvPr id="295" name="Google Shape;295;p47"/>
          <p:cNvGraphicFramePr/>
          <p:nvPr/>
        </p:nvGraphicFramePr>
        <p:xfrm>
          <a:off x="1027888" y="1719131"/>
          <a:ext cx="3000000" cy="3000000"/>
        </p:xfrm>
        <a:graphic>
          <a:graphicData uri="http://schemas.openxmlformats.org/drawingml/2006/table">
            <a:tbl>
              <a:tblPr bandRow="1" firstRow="1">
                <a:noFill/>
                <a:tableStyleId>{D9E87FA9-631E-4D0C-BD14-800604928478}</a:tableStyleId>
              </a:tblPr>
              <a:tblGrid>
                <a:gridCol w="753200"/>
                <a:gridCol w="761200"/>
                <a:gridCol w="633200"/>
                <a:gridCol w="585500"/>
              </a:tblGrid>
              <a:tr h="278150">
                <a:tc>
                  <a:txBody>
                    <a:bodyPr/>
                    <a:lstStyle/>
                    <a:p>
                      <a:pPr indent="0" lvl="0" marL="0" marR="0" rtl="0" algn="l">
                        <a:spcBef>
                          <a:spcPts val="0"/>
                        </a:spcBef>
                        <a:spcAft>
                          <a:spcPts val="0"/>
                        </a:spcAft>
                        <a:buNone/>
                      </a:pPr>
                      <a:r>
                        <a:rPr lang="en" sz="1400"/>
                        <a:t>Color</a:t>
                      </a:r>
                      <a:endParaRPr sz="1100"/>
                    </a:p>
                  </a:txBody>
                  <a:tcPr marT="34300" marB="34300" marR="68600" marL="68600"/>
                </a:tc>
                <a:tc>
                  <a:txBody>
                    <a:bodyPr/>
                    <a:lstStyle/>
                    <a:p>
                      <a:pPr indent="0" lvl="0" marL="0" marR="0" rtl="0" algn="l">
                        <a:spcBef>
                          <a:spcPts val="0"/>
                        </a:spcBef>
                        <a:spcAft>
                          <a:spcPts val="0"/>
                        </a:spcAft>
                        <a:buNone/>
                      </a:pPr>
                      <a:r>
                        <a:rPr lang="en" sz="1400"/>
                        <a:t>Avg</a:t>
                      </a:r>
                      <a:endParaRPr sz="1400"/>
                    </a:p>
                  </a:txBody>
                  <a:tcPr marT="34300" marB="34300" marR="68600" marL="68600"/>
                </a:tc>
                <a:tc>
                  <a:txBody>
                    <a:bodyPr/>
                    <a:lstStyle/>
                    <a:p>
                      <a:pPr indent="0" lvl="0" marL="0" marR="0" rtl="0" algn="l">
                        <a:spcBef>
                          <a:spcPts val="0"/>
                        </a:spcBef>
                        <a:spcAft>
                          <a:spcPts val="0"/>
                        </a:spcAft>
                        <a:buNone/>
                      </a:pPr>
                      <a:r>
                        <a:rPr lang="en" sz="1400"/>
                        <a:t>Min</a:t>
                      </a:r>
                      <a:endParaRPr sz="1100"/>
                    </a:p>
                  </a:txBody>
                  <a:tcPr marT="34300" marB="34300" marR="68600" marL="68600"/>
                </a:tc>
                <a:tc>
                  <a:txBody>
                    <a:bodyPr/>
                    <a:lstStyle/>
                    <a:p>
                      <a:pPr indent="0" lvl="0" marL="0" marR="0" rtl="0" algn="l">
                        <a:spcBef>
                          <a:spcPts val="0"/>
                        </a:spcBef>
                        <a:spcAft>
                          <a:spcPts val="0"/>
                        </a:spcAft>
                        <a:buNone/>
                      </a:pPr>
                      <a:r>
                        <a:rPr lang="en" sz="1400"/>
                        <a:t>Max</a:t>
                      </a:r>
                      <a:endParaRPr sz="1100"/>
                    </a:p>
                  </a:txBody>
                  <a:tcPr marT="34300" marB="34300" marR="68600" marL="68600"/>
                </a:tc>
              </a:tr>
              <a:tr h="278150">
                <a:tc>
                  <a:txBody>
                    <a:bodyPr/>
                    <a:lstStyle/>
                    <a:p>
                      <a:pPr indent="0" lvl="0" marL="0" marR="0" rtl="0" algn="l">
                        <a:spcBef>
                          <a:spcPts val="0"/>
                        </a:spcBef>
                        <a:spcAft>
                          <a:spcPts val="0"/>
                        </a:spcAft>
                        <a:buNone/>
                      </a:pPr>
                      <a:r>
                        <a:rPr lang="en" sz="1400"/>
                        <a:t>Red</a:t>
                      </a:r>
                      <a:endParaRPr sz="1100"/>
                    </a:p>
                  </a:txBody>
                  <a:tcPr marT="34300" marB="34300" marR="68600" marL="68600"/>
                </a:tc>
                <a:tc>
                  <a:txBody>
                    <a:bodyPr/>
                    <a:lstStyle/>
                    <a:p>
                      <a:pPr indent="0" lvl="0" marL="0" marR="0" rtl="0" algn="l">
                        <a:spcBef>
                          <a:spcPts val="0"/>
                        </a:spcBef>
                        <a:spcAft>
                          <a:spcPts val="0"/>
                        </a:spcAft>
                        <a:buNone/>
                      </a:pPr>
                      <a:r>
                        <a:rPr lang="en" sz="1400"/>
                        <a:t>23</a:t>
                      </a:r>
                      <a:endParaRPr sz="1100"/>
                    </a:p>
                  </a:txBody>
                  <a:tcPr marT="34300" marB="34300" marR="68600" marL="68600"/>
                </a:tc>
                <a:tc>
                  <a:txBody>
                    <a:bodyPr/>
                    <a:lstStyle/>
                    <a:p>
                      <a:pPr indent="0" lvl="0" marL="0" marR="0" rtl="0" algn="l">
                        <a:spcBef>
                          <a:spcPts val="0"/>
                        </a:spcBef>
                        <a:spcAft>
                          <a:spcPts val="0"/>
                        </a:spcAft>
                        <a:buNone/>
                      </a:pPr>
                      <a:r>
                        <a:rPr lang="en" sz="1400"/>
                        <a:t>10</a:t>
                      </a:r>
                      <a:endParaRPr sz="1100"/>
                    </a:p>
                  </a:txBody>
                  <a:tcPr marT="34300" marB="34300" marR="68600" marL="68600"/>
                </a:tc>
                <a:tc>
                  <a:txBody>
                    <a:bodyPr/>
                    <a:lstStyle/>
                    <a:p>
                      <a:pPr indent="0" lvl="0" marL="0" marR="0" rtl="0" algn="l">
                        <a:spcBef>
                          <a:spcPts val="0"/>
                        </a:spcBef>
                        <a:spcAft>
                          <a:spcPts val="0"/>
                        </a:spcAft>
                        <a:buNone/>
                      </a:pPr>
                      <a:r>
                        <a:rPr lang="en" sz="1400"/>
                        <a:t>46</a:t>
                      </a:r>
                      <a:endParaRPr sz="1100"/>
                    </a:p>
                  </a:txBody>
                  <a:tcPr marT="34300" marB="34300" marR="68600" marL="68600"/>
                </a:tc>
              </a:tr>
              <a:tr h="278150">
                <a:tc>
                  <a:txBody>
                    <a:bodyPr/>
                    <a:lstStyle/>
                    <a:p>
                      <a:pPr indent="0" lvl="0" marL="0" marR="0" rtl="0" algn="l">
                        <a:spcBef>
                          <a:spcPts val="0"/>
                        </a:spcBef>
                        <a:spcAft>
                          <a:spcPts val="0"/>
                        </a:spcAft>
                        <a:buNone/>
                      </a:pPr>
                      <a:r>
                        <a:rPr lang="en" sz="1400"/>
                        <a:t>Blue</a:t>
                      </a:r>
                      <a:endParaRPr sz="1100"/>
                    </a:p>
                  </a:txBody>
                  <a:tcPr marT="34300" marB="34300" marR="68600" marL="68600"/>
                </a:tc>
                <a:tc>
                  <a:txBody>
                    <a:bodyPr/>
                    <a:lstStyle/>
                    <a:p>
                      <a:pPr indent="0" lvl="0" marL="0" marR="0" rtl="0" algn="l">
                        <a:spcBef>
                          <a:spcPts val="0"/>
                        </a:spcBef>
                        <a:spcAft>
                          <a:spcPts val="0"/>
                        </a:spcAft>
                        <a:buNone/>
                      </a:pPr>
                      <a:r>
                        <a:rPr lang="en" sz="1400"/>
                        <a:t>25</a:t>
                      </a:r>
                      <a:endParaRPr sz="1100"/>
                    </a:p>
                  </a:txBody>
                  <a:tcPr marT="34300" marB="34300" marR="68600" marL="68600"/>
                </a:tc>
                <a:tc>
                  <a:txBody>
                    <a:bodyPr/>
                    <a:lstStyle/>
                    <a:p>
                      <a:pPr indent="0" lvl="0" marL="0" marR="0" rtl="0" algn="l">
                        <a:spcBef>
                          <a:spcPts val="0"/>
                        </a:spcBef>
                        <a:spcAft>
                          <a:spcPts val="0"/>
                        </a:spcAft>
                        <a:buNone/>
                      </a:pPr>
                      <a:r>
                        <a:rPr lang="en" sz="1400"/>
                        <a:t>11</a:t>
                      </a:r>
                      <a:endParaRPr sz="1100"/>
                    </a:p>
                  </a:txBody>
                  <a:tcPr marT="34300" marB="34300" marR="68600" marL="68600"/>
                </a:tc>
                <a:tc>
                  <a:txBody>
                    <a:bodyPr/>
                    <a:lstStyle/>
                    <a:p>
                      <a:pPr indent="0" lvl="0" marL="0" marR="0" rtl="0" algn="l">
                        <a:spcBef>
                          <a:spcPts val="0"/>
                        </a:spcBef>
                        <a:spcAft>
                          <a:spcPts val="0"/>
                        </a:spcAft>
                        <a:buNone/>
                      </a:pPr>
                      <a:r>
                        <a:rPr lang="en" sz="1400"/>
                        <a:t>44</a:t>
                      </a:r>
                      <a:endParaRPr sz="1100"/>
                    </a:p>
                  </a:txBody>
                  <a:tcPr marT="34300" marB="34300" marR="68600" marL="68600"/>
                </a:tc>
              </a:tr>
              <a:tr h="278150">
                <a:tc>
                  <a:txBody>
                    <a:bodyPr/>
                    <a:lstStyle/>
                    <a:p>
                      <a:pPr indent="0" lvl="0" marL="0" marR="0" rtl="0" algn="l">
                        <a:spcBef>
                          <a:spcPts val="0"/>
                        </a:spcBef>
                        <a:spcAft>
                          <a:spcPts val="0"/>
                        </a:spcAft>
                        <a:buNone/>
                      </a:pPr>
                      <a:r>
                        <a:rPr lang="en" sz="1400"/>
                        <a:t>Grey</a:t>
                      </a:r>
                      <a:endParaRPr sz="1100"/>
                    </a:p>
                  </a:txBody>
                  <a:tcPr marT="34300" marB="34300" marR="68600" marL="68600"/>
                </a:tc>
                <a:tc>
                  <a:txBody>
                    <a:bodyPr/>
                    <a:lstStyle/>
                    <a:p>
                      <a:pPr indent="0" lvl="0" marL="0" marR="0" rtl="0" algn="l">
                        <a:spcBef>
                          <a:spcPts val="0"/>
                        </a:spcBef>
                        <a:spcAft>
                          <a:spcPts val="0"/>
                        </a:spcAft>
                        <a:buNone/>
                      </a:pPr>
                      <a:r>
                        <a:rPr lang="en" sz="1400"/>
                        <a:t>26</a:t>
                      </a:r>
                      <a:endParaRPr sz="1100"/>
                    </a:p>
                  </a:txBody>
                  <a:tcPr marT="34300" marB="34300" marR="68600" marL="68600"/>
                </a:tc>
                <a:tc>
                  <a:txBody>
                    <a:bodyPr/>
                    <a:lstStyle/>
                    <a:p>
                      <a:pPr indent="0" lvl="0" marL="0" marR="0" rtl="0" algn="l">
                        <a:spcBef>
                          <a:spcPts val="0"/>
                        </a:spcBef>
                        <a:spcAft>
                          <a:spcPts val="0"/>
                        </a:spcAft>
                        <a:buNone/>
                      </a:pPr>
                      <a:r>
                        <a:rPr lang="en" sz="1400"/>
                        <a:t>10</a:t>
                      </a:r>
                      <a:endParaRPr sz="1100"/>
                    </a:p>
                  </a:txBody>
                  <a:tcPr marT="34300" marB="34300" marR="68600" marL="68600"/>
                </a:tc>
                <a:tc>
                  <a:txBody>
                    <a:bodyPr/>
                    <a:lstStyle/>
                    <a:p>
                      <a:pPr indent="0" lvl="0" marL="0" marR="0" rtl="0" algn="l">
                        <a:spcBef>
                          <a:spcPts val="0"/>
                        </a:spcBef>
                        <a:spcAft>
                          <a:spcPts val="0"/>
                        </a:spcAft>
                        <a:buNone/>
                      </a:pPr>
                      <a:r>
                        <a:rPr lang="en" sz="1400"/>
                        <a:t>53</a:t>
                      </a:r>
                      <a:endParaRPr sz="1100"/>
                    </a:p>
                  </a:txBody>
                  <a:tcPr marT="34300" marB="34300" marR="68600" marL="68600"/>
                </a:tc>
              </a:tr>
            </a:tbl>
          </a:graphicData>
        </a:graphic>
      </p:graphicFrame>
      <p:sp>
        <p:nvSpPr>
          <p:cNvPr id="296" name="Google Shape;296;p47"/>
          <p:cNvSpPr txBox="1"/>
          <p:nvPr/>
        </p:nvSpPr>
        <p:spPr>
          <a:xfrm>
            <a:off x="2606502" y="1188225"/>
            <a:ext cx="372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Fuel Efficiency (mpg) broken down by color</a:t>
            </a:r>
            <a:endParaRPr sz="1100"/>
          </a:p>
        </p:txBody>
      </p:sp>
      <p:pic>
        <p:nvPicPr>
          <p:cNvPr id="297" name="Google Shape;297;p47"/>
          <p:cNvPicPr preferRelativeResize="0"/>
          <p:nvPr>
            <p:ph idx="1" type="body"/>
          </p:nvPr>
        </p:nvPicPr>
        <p:blipFill rotWithShape="1">
          <a:blip r:embed="rId3">
            <a:alphaModFix/>
          </a:blip>
          <a:srcRect b="5477" l="2222" r="1973" t="3539"/>
          <a:stretch/>
        </p:blipFill>
        <p:spPr>
          <a:xfrm>
            <a:off x="4800000" y="2896000"/>
            <a:ext cx="3800100" cy="2208000"/>
          </a:xfrm>
          <a:prstGeom prst="rect">
            <a:avLst/>
          </a:prstGeom>
          <a:noFill/>
          <a:ln cap="flat" cmpd="sng" w="9525">
            <a:solidFill>
              <a:srgbClr val="FFFFFF"/>
            </a:solidFill>
            <a:prstDash val="solid"/>
            <a:round/>
            <a:headEnd len="sm" w="sm" type="none"/>
            <a:tailEnd len="sm" w="sm" type="none"/>
          </a:ln>
        </p:spPr>
      </p:pic>
      <p:pic>
        <p:nvPicPr>
          <p:cNvPr id="298" name="Google Shape;298;p47"/>
          <p:cNvPicPr preferRelativeResize="0"/>
          <p:nvPr/>
        </p:nvPicPr>
        <p:blipFill rotWithShape="1">
          <a:blip r:embed="rId4">
            <a:alphaModFix/>
          </a:blip>
          <a:srcRect b="0" l="0" r="0" t="0"/>
          <a:stretch/>
        </p:blipFill>
        <p:spPr>
          <a:xfrm>
            <a:off x="4994765" y="1508125"/>
            <a:ext cx="3045494" cy="1011621"/>
          </a:xfrm>
          <a:prstGeom prst="rect">
            <a:avLst/>
          </a:prstGeom>
          <a:noFill/>
          <a:ln>
            <a:noFill/>
          </a:ln>
        </p:spPr>
      </p:pic>
      <p:pic>
        <p:nvPicPr>
          <p:cNvPr id="299" name="Google Shape;299;p47"/>
          <p:cNvPicPr preferRelativeResize="0"/>
          <p:nvPr/>
        </p:nvPicPr>
        <p:blipFill rotWithShape="1">
          <a:blip r:embed="rId5">
            <a:alphaModFix/>
          </a:blip>
          <a:srcRect b="0" l="0" r="0" t="0"/>
          <a:stretch/>
        </p:blipFill>
        <p:spPr>
          <a:xfrm>
            <a:off x="5010481" y="2519745"/>
            <a:ext cx="2776808" cy="1048618"/>
          </a:xfrm>
          <a:prstGeom prst="rect">
            <a:avLst/>
          </a:prstGeom>
          <a:noFill/>
          <a:ln>
            <a:noFill/>
          </a:ln>
        </p:spPr>
      </p:pic>
      <p:sp>
        <p:nvSpPr>
          <p:cNvPr id="300" name="Google Shape;300;p47"/>
          <p:cNvSpPr txBox="1"/>
          <p:nvPr/>
        </p:nvSpPr>
        <p:spPr>
          <a:xfrm>
            <a:off x="5788380" y="4713250"/>
            <a:ext cx="1221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mpg</a:t>
            </a:r>
            <a:endParaRPr sz="1100"/>
          </a:p>
        </p:txBody>
      </p:sp>
      <p:sp>
        <p:nvSpPr>
          <p:cNvPr id="301" name="Google Shape;301;p47"/>
          <p:cNvSpPr txBox="1"/>
          <p:nvPr/>
        </p:nvSpPr>
        <p:spPr>
          <a:xfrm>
            <a:off x="856000" y="3480000"/>
            <a:ext cx="3464100" cy="12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The color of the car does not provide useful information about the fuel efficiency.</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Color and Fuel efficiency are likely unrelated, i.e. independent.</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Joe’s Used Car Dealership</a:t>
            </a:r>
            <a:endParaRPr/>
          </a:p>
        </p:txBody>
      </p:sp>
      <p:sp>
        <p:nvSpPr>
          <p:cNvPr id="307" name="Google Shape;307;p4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Now we’ll group the cars and see if that helps us guess the fuel efficiency of the random car with more confidence.</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First we’ll group by color.</a:t>
            </a:r>
            <a:endParaRPr/>
          </a:p>
          <a:p>
            <a:pPr indent="-317500" lvl="1" marL="914400" rtl="0" algn="l">
              <a:spcBef>
                <a:spcPts val="0"/>
              </a:spcBef>
              <a:spcAft>
                <a:spcPts val="0"/>
              </a:spcAft>
              <a:buClr>
                <a:srgbClr val="FF0000"/>
              </a:buClr>
              <a:buSzPts val="1400"/>
              <a:buChar char="○"/>
            </a:pPr>
            <a:r>
              <a:rPr lang="en">
                <a:solidFill>
                  <a:srgbClr val="FF0000"/>
                </a:solidFill>
              </a:rPr>
              <a:t>NOT USEFUL INFORMATION</a:t>
            </a:r>
            <a:endParaRPr>
              <a:solidFill>
                <a:srgbClr val="FF0000"/>
              </a:solidFill>
            </a:endParaRPr>
          </a:p>
          <a:p>
            <a:pPr indent="0" lvl="0" marL="457200" rtl="0" algn="l">
              <a:spcBef>
                <a:spcPts val="1600"/>
              </a:spcBef>
              <a:spcAft>
                <a:spcPts val="0"/>
              </a:spcAft>
              <a:buNone/>
            </a:pPr>
            <a:r>
              <a:t/>
            </a:r>
            <a:endParaRPr>
              <a:solidFill>
                <a:srgbClr val="FF0000"/>
              </a:solidFill>
            </a:endParaRPr>
          </a:p>
          <a:p>
            <a:pPr indent="-317500" lvl="0" marL="457200" rtl="0" algn="l">
              <a:spcBef>
                <a:spcPts val="1600"/>
              </a:spcBef>
              <a:spcAft>
                <a:spcPts val="0"/>
              </a:spcAft>
              <a:buClr>
                <a:srgbClr val="000000"/>
              </a:buClr>
              <a:buSzPts val="1400"/>
              <a:buChar char="●"/>
            </a:pPr>
            <a:r>
              <a:rPr lang="en">
                <a:solidFill>
                  <a:srgbClr val="000000"/>
                </a:solidFill>
              </a:rPr>
              <a:t>Next we’ll group by Vehicle Type</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1000"/>
                                        <p:tgtEl>
                                          <p:spTgt spid="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1000"/>
                                        <p:tgtEl>
                                          <p:spTgt spid="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1000"/>
                                        <p:tgtEl>
                                          <p:spTgt spid="3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animEffect filter="fade" transition="in">
                                      <p:cBhvr>
                                        <p:cTn dur="1000"/>
                                        <p:tgtEl>
                                          <p:spTgt spid="3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4" st="4"/>
                                            </p:txEl>
                                          </p:spTgt>
                                        </p:tgtEl>
                                        <p:attrNameLst>
                                          <p:attrName>style.visibility</p:attrName>
                                        </p:attrNameLst>
                                      </p:cBhvr>
                                      <p:to>
                                        <p:strVal val="visible"/>
                                      </p:to>
                                    </p:set>
                                    <p:animEffect filter="fade" transition="in">
                                      <p:cBhvr>
                                        <p:cTn dur="1000"/>
                                        <p:tgtEl>
                                          <p:spTgt spid="3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5" st="5"/>
                                            </p:txEl>
                                          </p:spTgt>
                                        </p:tgtEl>
                                        <p:attrNameLst>
                                          <p:attrName>style.visibility</p:attrName>
                                        </p:attrNameLst>
                                      </p:cBhvr>
                                      <p:to>
                                        <p:strVal val="visible"/>
                                      </p:to>
                                    </p:set>
                                    <p:animEffect filter="fade" transition="in">
                                      <p:cBhvr>
                                        <p:cTn dur="1000"/>
                                        <p:tgtEl>
                                          <p:spTgt spid="3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Joe’s Car Dealership</a:t>
            </a:r>
            <a:endParaRPr/>
          </a:p>
        </p:txBody>
      </p:sp>
      <p:graphicFrame>
        <p:nvGraphicFramePr>
          <p:cNvPr id="313" name="Google Shape;313;p49"/>
          <p:cNvGraphicFramePr/>
          <p:nvPr/>
        </p:nvGraphicFramePr>
        <p:xfrm>
          <a:off x="1027888" y="1719131"/>
          <a:ext cx="3000000" cy="3000000"/>
        </p:xfrm>
        <a:graphic>
          <a:graphicData uri="http://schemas.openxmlformats.org/drawingml/2006/table">
            <a:tbl>
              <a:tblPr bandRow="1" firstRow="1">
                <a:noFill/>
                <a:tableStyleId>{D9E87FA9-631E-4D0C-BD14-800604928478}</a:tableStyleId>
              </a:tblPr>
              <a:tblGrid>
                <a:gridCol w="753200"/>
                <a:gridCol w="761200"/>
                <a:gridCol w="633200"/>
                <a:gridCol w="585500"/>
              </a:tblGrid>
              <a:tr h="278150">
                <a:tc>
                  <a:txBody>
                    <a:bodyPr/>
                    <a:lstStyle/>
                    <a:p>
                      <a:pPr indent="0" lvl="0" marL="0" marR="0" rtl="0" algn="l">
                        <a:spcBef>
                          <a:spcPts val="0"/>
                        </a:spcBef>
                        <a:spcAft>
                          <a:spcPts val="0"/>
                        </a:spcAft>
                        <a:buNone/>
                      </a:pPr>
                      <a:r>
                        <a:rPr lang="en"/>
                        <a:t>Type</a:t>
                      </a:r>
                      <a:endParaRPr sz="1100"/>
                    </a:p>
                  </a:txBody>
                  <a:tcPr marT="34300" marB="34300" marR="68600" marL="68600"/>
                </a:tc>
                <a:tc>
                  <a:txBody>
                    <a:bodyPr/>
                    <a:lstStyle/>
                    <a:p>
                      <a:pPr indent="0" lvl="0" marL="0" marR="0" rtl="0" algn="l">
                        <a:spcBef>
                          <a:spcPts val="0"/>
                        </a:spcBef>
                        <a:spcAft>
                          <a:spcPts val="0"/>
                        </a:spcAft>
                        <a:buNone/>
                      </a:pPr>
                      <a:r>
                        <a:rPr lang="en" sz="1400"/>
                        <a:t>Avg</a:t>
                      </a:r>
                      <a:endParaRPr sz="1400"/>
                    </a:p>
                  </a:txBody>
                  <a:tcPr marT="34300" marB="34300" marR="68600" marL="6860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Min</a:t>
                      </a:r>
                      <a:endParaRPr sz="1100"/>
                    </a:p>
                  </a:txBody>
                  <a:tcPr marT="34300" marB="34300" marR="68600" marL="6860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Max</a:t>
                      </a:r>
                      <a:endParaRPr sz="1100"/>
                    </a:p>
                  </a:txBody>
                  <a:tcPr marT="34300" marB="34300" marR="68600" marL="68600">
                    <a:lnB cap="flat" cmpd="sng" w="127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SUV</a:t>
                      </a:r>
                      <a:endParaRPr sz="1100"/>
                    </a:p>
                  </a:txBody>
                  <a:tcPr marT="34300" marB="34300" marR="68600" marL="68600">
                    <a:lnR cap="flat" cmpd="sng" w="12700">
                      <a:solidFill>
                        <a:schemeClr val="lt1"/>
                      </a:solidFill>
                      <a:prstDash val="solid"/>
                      <a:round/>
                      <a:headEnd len="sm" w="sm" type="none"/>
                      <a:tailEnd len="sm" w="sm" type="none"/>
                    </a:lnR>
                  </a:tcPr>
                </a:tc>
                <a:tc>
                  <a:txBody>
                    <a:bodyPr/>
                    <a:lstStyle/>
                    <a:p>
                      <a:pPr indent="0" lvl="0" marL="0" marR="0" rtl="0" algn="l">
                        <a:spcBef>
                          <a:spcPts val="0"/>
                        </a:spcBef>
                        <a:spcAft>
                          <a:spcPts val="0"/>
                        </a:spcAft>
                        <a:buNone/>
                      </a:pPr>
                      <a:r>
                        <a:rPr lang="en" sz="1400"/>
                        <a:t>19</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35</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Car</a:t>
                      </a:r>
                      <a:endParaRPr sz="1100"/>
                    </a:p>
                  </a:txBody>
                  <a:tcPr marT="34300" marB="34300" marR="68600" marL="68600">
                    <a:lnR cap="flat" cmpd="sng" w="12700">
                      <a:solidFill>
                        <a:schemeClr val="lt1"/>
                      </a:solidFill>
                      <a:prstDash val="solid"/>
                      <a:round/>
                      <a:headEnd len="sm" w="sm" type="none"/>
                      <a:tailEnd len="sm" w="sm" type="none"/>
                    </a:lnR>
                  </a:tcPr>
                </a:tc>
                <a:tc>
                  <a:txBody>
                    <a:bodyPr/>
                    <a:lstStyle/>
                    <a:p>
                      <a:pPr indent="0" lvl="0" marL="0" marR="0" rtl="0" algn="l">
                        <a:spcBef>
                          <a:spcPts val="0"/>
                        </a:spcBef>
                        <a:spcAft>
                          <a:spcPts val="0"/>
                        </a:spcAft>
                        <a:buNone/>
                      </a:pPr>
                      <a:r>
                        <a:rPr lang="en" sz="1400"/>
                        <a:t>30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18</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53</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Pickup</a:t>
                      </a:r>
                      <a:endParaRPr sz="1100"/>
                    </a:p>
                  </a:txBody>
                  <a:tcPr marT="34300" marB="34300" marR="68600" marL="68600">
                    <a:lnR cap="flat" cmpd="sng" w="12700">
                      <a:solidFill>
                        <a:schemeClr val="lt1"/>
                      </a:solidFill>
                      <a:prstDash val="solid"/>
                      <a:round/>
                      <a:headEnd len="sm" w="sm" type="none"/>
                      <a:tailEnd len="sm" w="sm" type="none"/>
                    </a:lnR>
                  </a:tcPr>
                </a:tc>
                <a:tc>
                  <a:txBody>
                    <a:bodyPr/>
                    <a:lstStyle/>
                    <a:p>
                      <a:pPr indent="0" lvl="0" marL="0" marR="0" rtl="0" algn="l">
                        <a:spcBef>
                          <a:spcPts val="0"/>
                        </a:spcBef>
                        <a:spcAft>
                          <a:spcPts val="0"/>
                        </a:spcAft>
                        <a:buNone/>
                      </a:pPr>
                      <a:r>
                        <a:rPr lang="en" sz="1400"/>
                        <a:t>15</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28</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14" name="Google Shape;314;p49"/>
          <p:cNvSpPr txBox="1"/>
          <p:nvPr/>
        </p:nvSpPr>
        <p:spPr>
          <a:xfrm>
            <a:off x="2606500" y="1188225"/>
            <a:ext cx="4497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Fuel Efficiency (mpg) broken down by </a:t>
            </a:r>
            <a:r>
              <a:rPr lang="en">
                <a:solidFill>
                  <a:schemeClr val="dk1"/>
                </a:solidFill>
                <a:latin typeface="Calibri"/>
                <a:ea typeface="Calibri"/>
                <a:cs typeface="Calibri"/>
                <a:sym typeface="Calibri"/>
              </a:rPr>
              <a:t>Type of Vehicle</a:t>
            </a:r>
            <a:endParaRPr sz="1100"/>
          </a:p>
        </p:txBody>
      </p:sp>
      <p:sp>
        <p:nvSpPr>
          <p:cNvPr id="315" name="Google Shape;315;p49"/>
          <p:cNvSpPr/>
          <p:nvPr/>
        </p:nvSpPr>
        <p:spPr>
          <a:xfrm>
            <a:off x="686500" y="3047800"/>
            <a:ext cx="3064200" cy="175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 your guess and how good do you feel about it?</a:t>
            </a:r>
            <a:endParaRPr/>
          </a:p>
        </p:txBody>
      </p:sp>
      <p:pic>
        <p:nvPicPr>
          <p:cNvPr id="316" name="Google Shape;316;p49"/>
          <p:cNvPicPr preferRelativeResize="0"/>
          <p:nvPr>
            <p:ph idx="1" type="body"/>
          </p:nvPr>
        </p:nvPicPr>
        <p:blipFill rotWithShape="1">
          <a:blip r:embed="rId3">
            <a:alphaModFix/>
          </a:blip>
          <a:srcRect b="0" l="0" r="2837" t="0"/>
          <a:stretch/>
        </p:blipFill>
        <p:spPr>
          <a:xfrm>
            <a:off x="4961651" y="2877850"/>
            <a:ext cx="3335100" cy="2052300"/>
          </a:xfrm>
          <a:prstGeom prst="rect">
            <a:avLst/>
          </a:prstGeom>
          <a:noFill/>
          <a:ln cap="flat" cmpd="sng" w="9525">
            <a:solidFill>
              <a:srgbClr val="FFFFFF"/>
            </a:solidFill>
            <a:prstDash val="solid"/>
            <a:round/>
            <a:headEnd len="sm" w="sm" type="none"/>
            <a:tailEnd len="sm" w="sm" type="none"/>
          </a:ln>
        </p:spPr>
      </p:pic>
      <p:sp>
        <p:nvSpPr>
          <p:cNvPr id="317" name="Google Shape;317;p49"/>
          <p:cNvSpPr txBox="1"/>
          <p:nvPr/>
        </p:nvSpPr>
        <p:spPr>
          <a:xfrm>
            <a:off x="6249222" y="4443359"/>
            <a:ext cx="654900" cy="208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mpg</a:t>
            </a:r>
            <a:endParaRPr sz="1100"/>
          </a:p>
        </p:txBody>
      </p:sp>
      <p:pic>
        <p:nvPicPr>
          <p:cNvPr id="318" name="Google Shape;318;p49"/>
          <p:cNvPicPr preferRelativeResize="0"/>
          <p:nvPr/>
        </p:nvPicPr>
        <p:blipFill rotWithShape="1">
          <a:blip r:embed="rId4">
            <a:alphaModFix/>
          </a:blip>
          <a:srcRect b="0" l="0" r="0" t="0"/>
          <a:stretch/>
        </p:blipFill>
        <p:spPr>
          <a:xfrm>
            <a:off x="5753100" y="1624375"/>
            <a:ext cx="2470900" cy="855475"/>
          </a:xfrm>
          <a:prstGeom prst="rect">
            <a:avLst/>
          </a:prstGeom>
          <a:noFill/>
          <a:ln>
            <a:noFill/>
          </a:ln>
        </p:spPr>
      </p:pic>
      <p:sp>
        <p:nvSpPr>
          <p:cNvPr id="319" name="Google Shape;319;p49"/>
          <p:cNvSpPr/>
          <p:nvPr/>
        </p:nvSpPr>
        <p:spPr>
          <a:xfrm>
            <a:off x="6460398" y="3471992"/>
            <a:ext cx="2006100" cy="876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20" name="Google Shape;320;p49"/>
          <p:cNvPicPr preferRelativeResize="0"/>
          <p:nvPr/>
        </p:nvPicPr>
        <p:blipFill rotWithShape="1">
          <a:blip r:embed="rId5">
            <a:alphaModFix/>
          </a:blip>
          <a:srcRect b="0" l="0" r="0" t="0"/>
          <a:stretch/>
        </p:blipFill>
        <p:spPr>
          <a:xfrm>
            <a:off x="5112000" y="3383925"/>
            <a:ext cx="1348401" cy="919750"/>
          </a:xfrm>
          <a:prstGeom prst="rect">
            <a:avLst/>
          </a:prstGeom>
          <a:noFill/>
          <a:ln>
            <a:noFill/>
          </a:ln>
        </p:spPr>
      </p:pic>
      <p:pic>
        <p:nvPicPr>
          <p:cNvPr id="321" name="Google Shape;321;p49"/>
          <p:cNvPicPr preferRelativeResize="0"/>
          <p:nvPr/>
        </p:nvPicPr>
        <p:blipFill rotWithShape="1">
          <a:blip r:embed="rId6">
            <a:alphaModFix/>
          </a:blip>
          <a:srcRect b="0" l="0" r="0" t="0"/>
          <a:stretch/>
        </p:blipFill>
        <p:spPr>
          <a:xfrm>
            <a:off x="5152000" y="2479850"/>
            <a:ext cx="1752125" cy="88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Joe’s Car Dealership</a:t>
            </a:r>
            <a:endParaRPr/>
          </a:p>
        </p:txBody>
      </p:sp>
      <p:graphicFrame>
        <p:nvGraphicFramePr>
          <p:cNvPr id="327" name="Google Shape;327;p50"/>
          <p:cNvGraphicFramePr/>
          <p:nvPr/>
        </p:nvGraphicFramePr>
        <p:xfrm>
          <a:off x="1027888" y="1719131"/>
          <a:ext cx="3000000" cy="3000000"/>
        </p:xfrm>
        <a:graphic>
          <a:graphicData uri="http://schemas.openxmlformats.org/drawingml/2006/table">
            <a:tbl>
              <a:tblPr bandRow="1" firstRow="1">
                <a:noFill/>
                <a:tableStyleId>{D9E87FA9-631E-4D0C-BD14-800604928478}</a:tableStyleId>
              </a:tblPr>
              <a:tblGrid>
                <a:gridCol w="753200"/>
                <a:gridCol w="761200"/>
                <a:gridCol w="633200"/>
                <a:gridCol w="585500"/>
              </a:tblGrid>
              <a:tr h="278150">
                <a:tc>
                  <a:txBody>
                    <a:bodyPr/>
                    <a:lstStyle/>
                    <a:p>
                      <a:pPr indent="0" lvl="0" marL="0" marR="0" rtl="0" algn="l">
                        <a:spcBef>
                          <a:spcPts val="0"/>
                        </a:spcBef>
                        <a:spcAft>
                          <a:spcPts val="0"/>
                        </a:spcAft>
                        <a:buNone/>
                      </a:pPr>
                      <a:r>
                        <a:rPr lang="en"/>
                        <a:t>Type</a:t>
                      </a:r>
                      <a:endParaRPr sz="1100"/>
                    </a:p>
                  </a:txBody>
                  <a:tcPr marT="34300" marB="34300" marR="68600" marL="6860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Avg</a:t>
                      </a:r>
                      <a:endParaRPr sz="1400"/>
                    </a:p>
                  </a:txBody>
                  <a:tcPr marT="34300" marB="34300" marR="68600" marL="6860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Min</a:t>
                      </a:r>
                      <a:endParaRPr sz="1100"/>
                    </a:p>
                  </a:txBody>
                  <a:tcPr marT="34300" marB="34300" marR="68600" marL="6860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Max</a:t>
                      </a:r>
                      <a:endParaRPr sz="1100"/>
                    </a:p>
                  </a:txBody>
                  <a:tcPr marT="34300" marB="34300" marR="68600" marL="68600">
                    <a:lnB cap="flat" cmpd="sng" w="127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SUV</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19</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35</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Car</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30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18</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53</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78150">
                <a:tc>
                  <a:txBody>
                    <a:bodyPr/>
                    <a:lstStyle/>
                    <a:p>
                      <a:pPr indent="0" lvl="0" marL="0" marR="0" rtl="0" algn="l">
                        <a:spcBef>
                          <a:spcPts val="0"/>
                        </a:spcBef>
                        <a:spcAft>
                          <a:spcPts val="0"/>
                        </a:spcAft>
                        <a:buNone/>
                      </a:pPr>
                      <a:r>
                        <a:rPr lang="en"/>
                        <a:t>Pickup</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15</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10</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 sz="1400"/>
                        <a:t>28</a:t>
                      </a:r>
                      <a:endParaRPr sz="1100"/>
                    </a:p>
                  </a:txBody>
                  <a:tcPr marT="34300" marB="34300" marR="68600" marL="68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28" name="Google Shape;328;p50"/>
          <p:cNvSpPr txBox="1"/>
          <p:nvPr/>
        </p:nvSpPr>
        <p:spPr>
          <a:xfrm>
            <a:off x="2606500" y="1188225"/>
            <a:ext cx="457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Fuel Efficiency (mpg) broken down by Type of </a:t>
            </a:r>
            <a:r>
              <a:rPr lang="en">
                <a:solidFill>
                  <a:schemeClr val="dk1"/>
                </a:solidFill>
                <a:latin typeface="Calibri"/>
                <a:ea typeface="Calibri"/>
                <a:cs typeface="Calibri"/>
                <a:sym typeface="Calibri"/>
              </a:rPr>
              <a:t>Vehicle</a:t>
            </a:r>
            <a:endParaRPr sz="1100"/>
          </a:p>
        </p:txBody>
      </p:sp>
      <p:sp>
        <p:nvSpPr>
          <p:cNvPr id="329" name="Google Shape;329;p50"/>
          <p:cNvSpPr txBox="1"/>
          <p:nvPr/>
        </p:nvSpPr>
        <p:spPr>
          <a:xfrm>
            <a:off x="856000" y="3480000"/>
            <a:ext cx="3464100" cy="12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The Type of Vehicle </a:t>
            </a:r>
            <a:r>
              <a:rPr b="1" lang="en">
                <a:latin typeface="Calibri"/>
                <a:ea typeface="Calibri"/>
                <a:cs typeface="Calibri"/>
                <a:sym typeface="Calibri"/>
              </a:rPr>
              <a:t>does</a:t>
            </a:r>
            <a:r>
              <a:rPr lang="en">
                <a:latin typeface="Calibri"/>
                <a:ea typeface="Calibri"/>
                <a:cs typeface="Calibri"/>
                <a:sym typeface="Calibri"/>
              </a:rPr>
              <a:t> provide useful information about the fuel efficiency.</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Vehicle Type and Fuel efficiency are likely </a:t>
            </a:r>
            <a:r>
              <a:rPr b="1" lang="en">
                <a:latin typeface="Calibri"/>
                <a:ea typeface="Calibri"/>
                <a:cs typeface="Calibri"/>
                <a:sym typeface="Calibri"/>
              </a:rPr>
              <a:t>related</a:t>
            </a:r>
            <a:r>
              <a:rPr lang="en">
                <a:latin typeface="Calibri"/>
                <a:ea typeface="Calibri"/>
                <a:cs typeface="Calibri"/>
                <a:sym typeface="Calibri"/>
              </a:rPr>
              <a:t>, i.e. </a:t>
            </a:r>
            <a:r>
              <a:rPr b="1" lang="en">
                <a:latin typeface="Calibri"/>
                <a:ea typeface="Calibri"/>
                <a:cs typeface="Calibri"/>
                <a:sym typeface="Calibri"/>
              </a:rPr>
              <a:t>dependent</a:t>
            </a:r>
            <a:r>
              <a:rPr lang="en">
                <a:latin typeface="Calibri"/>
                <a:ea typeface="Calibri"/>
                <a:cs typeface="Calibri"/>
                <a:sym typeface="Calibri"/>
              </a:rPr>
              <a:t>.</a:t>
            </a:r>
            <a:endParaRPr>
              <a:latin typeface="Calibri"/>
              <a:ea typeface="Calibri"/>
              <a:cs typeface="Calibri"/>
              <a:sym typeface="Calibri"/>
            </a:endParaRPr>
          </a:p>
        </p:txBody>
      </p:sp>
      <p:pic>
        <p:nvPicPr>
          <p:cNvPr id="330" name="Google Shape;330;p50"/>
          <p:cNvPicPr preferRelativeResize="0"/>
          <p:nvPr>
            <p:ph idx="1" type="body"/>
          </p:nvPr>
        </p:nvPicPr>
        <p:blipFill rotWithShape="1">
          <a:blip r:embed="rId3">
            <a:alphaModFix/>
          </a:blip>
          <a:srcRect b="0" l="0" r="2837" t="0"/>
          <a:stretch/>
        </p:blipFill>
        <p:spPr>
          <a:xfrm>
            <a:off x="4961651" y="2877850"/>
            <a:ext cx="3335100" cy="2052300"/>
          </a:xfrm>
          <a:prstGeom prst="rect">
            <a:avLst/>
          </a:prstGeom>
          <a:noFill/>
          <a:ln cap="flat" cmpd="sng" w="9525">
            <a:solidFill>
              <a:srgbClr val="FFFFFF"/>
            </a:solidFill>
            <a:prstDash val="solid"/>
            <a:round/>
            <a:headEnd len="sm" w="sm" type="none"/>
            <a:tailEnd len="sm" w="sm" type="none"/>
          </a:ln>
        </p:spPr>
      </p:pic>
      <p:sp>
        <p:nvSpPr>
          <p:cNvPr id="331" name="Google Shape;331;p50"/>
          <p:cNvSpPr txBox="1"/>
          <p:nvPr/>
        </p:nvSpPr>
        <p:spPr>
          <a:xfrm>
            <a:off x="6249222" y="4443359"/>
            <a:ext cx="654900" cy="208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mpg</a:t>
            </a:r>
            <a:endParaRPr sz="1100"/>
          </a:p>
        </p:txBody>
      </p:sp>
      <p:pic>
        <p:nvPicPr>
          <p:cNvPr id="332" name="Google Shape;332;p50"/>
          <p:cNvPicPr preferRelativeResize="0"/>
          <p:nvPr/>
        </p:nvPicPr>
        <p:blipFill rotWithShape="1">
          <a:blip r:embed="rId4">
            <a:alphaModFix/>
          </a:blip>
          <a:srcRect b="0" l="0" r="0" t="0"/>
          <a:stretch/>
        </p:blipFill>
        <p:spPr>
          <a:xfrm>
            <a:off x="5753100" y="1624375"/>
            <a:ext cx="2470900" cy="855475"/>
          </a:xfrm>
          <a:prstGeom prst="rect">
            <a:avLst/>
          </a:prstGeom>
          <a:noFill/>
          <a:ln>
            <a:noFill/>
          </a:ln>
        </p:spPr>
      </p:pic>
      <p:sp>
        <p:nvSpPr>
          <p:cNvPr id="333" name="Google Shape;333;p50"/>
          <p:cNvSpPr/>
          <p:nvPr/>
        </p:nvSpPr>
        <p:spPr>
          <a:xfrm>
            <a:off x="6460398" y="3471992"/>
            <a:ext cx="2006100" cy="876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34" name="Google Shape;334;p50"/>
          <p:cNvPicPr preferRelativeResize="0"/>
          <p:nvPr/>
        </p:nvPicPr>
        <p:blipFill rotWithShape="1">
          <a:blip r:embed="rId5">
            <a:alphaModFix/>
          </a:blip>
          <a:srcRect b="0" l="0" r="0" t="0"/>
          <a:stretch/>
        </p:blipFill>
        <p:spPr>
          <a:xfrm>
            <a:off x="5112000" y="3383925"/>
            <a:ext cx="1348401" cy="919750"/>
          </a:xfrm>
          <a:prstGeom prst="rect">
            <a:avLst/>
          </a:prstGeom>
          <a:noFill/>
          <a:ln>
            <a:noFill/>
          </a:ln>
        </p:spPr>
      </p:pic>
      <p:pic>
        <p:nvPicPr>
          <p:cNvPr id="335" name="Google Shape;335;p50"/>
          <p:cNvPicPr preferRelativeResize="0"/>
          <p:nvPr/>
        </p:nvPicPr>
        <p:blipFill rotWithShape="1">
          <a:blip r:embed="rId6">
            <a:alphaModFix/>
          </a:blip>
          <a:srcRect b="0" l="0" r="0" t="0"/>
          <a:stretch/>
        </p:blipFill>
        <p:spPr>
          <a:xfrm>
            <a:off x="5152000" y="2479850"/>
            <a:ext cx="1752125" cy="88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ANOVA</a:t>
            </a:r>
            <a:endParaRPr/>
          </a:p>
        </p:txBody>
      </p:sp>
      <p:sp>
        <p:nvSpPr>
          <p:cNvPr id="341" name="Google Shape;341;p51"/>
          <p:cNvSpPr/>
          <p:nvPr/>
        </p:nvSpPr>
        <p:spPr>
          <a:xfrm>
            <a:off x="4283242" y="3376404"/>
            <a:ext cx="2661900" cy="1162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51"/>
          <p:cNvSpPr txBox="1"/>
          <p:nvPr>
            <p:ph idx="1" type="body"/>
          </p:nvPr>
        </p:nvSpPr>
        <p:spPr>
          <a:xfrm>
            <a:off x="628650" y="1597823"/>
            <a:ext cx="7886700" cy="2446800"/>
          </a:xfrm>
          <a:prstGeom prst="rect">
            <a:avLst/>
          </a:prstGeom>
        </p:spPr>
        <p:txBody>
          <a:bodyPr anchorCtr="0" anchor="t" bIns="34275" lIns="68575" spcFirstLastPara="1" rIns="68575" wrap="square" tIns="34275">
            <a:noAutofit/>
          </a:bodyPr>
          <a:lstStyle/>
          <a:p>
            <a:pPr indent="0" lvl="0" marL="0" rtl="0" algn="ctr">
              <a:spcBef>
                <a:spcPts val="800"/>
              </a:spcBef>
              <a:spcAft>
                <a:spcPts val="1600"/>
              </a:spcAft>
              <a:buNone/>
            </a:pPr>
            <a:r>
              <a:rPr lang="en" sz="3000"/>
              <a:t>If you are interested in a </a:t>
            </a:r>
            <a:r>
              <a:rPr lang="en" sz="3000">
                <a:solidFill>
                  <a:srgbClr val="0000FF"/>
                </a:solidFill>
              </a:rPr>
              <a:t>quantitative variable</a:t>
            </a:r>
            <a:r>
              <a:rPr lang="en" sz="3000"/>
              <a:t> (i.e. fuel efficiency) does knowing what group a case is in for some </a:t>
            </a:r>
            <a:r>
              <a:rPr lang="en" sz="3000">
                <a:solidFill>
                  <a:srgbClr val="0000FF"/>
                </a:solidFill>
              </a:rPr>
              <a:t>grouping variable</a:t>
            </a:r>
            <a:r>
              <a:rPr lang="en" sz="3000"/>
              <a:t> (i.e. color or vehicle type) provide </a:t>
            </a:r>
            <a:r>
              <a:rPr lang="en" sz="3000">
                <a:solidFill>
                  <a:srgbClr val="FF0000"/>
                </a:solidFill>
              </a:rPr>
              <a:t>useful information</a:t>
            </a:r>
            <a:r>
              <a:rPr lang="en" sz="3000"/>
              <a:t>?</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3">
            <a:alphaModFix/>
          </a:blip>
          <a:srcRect b="0" l="0" r="0" t="0"/>
          <a:stretch/>
        </p:blipFill>
        <p:spPr>
          <a:xfrm>
            <a:off x="0" y="0"/>
            <a:ext cx="7406640" cy="41242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ANOVA Applet</a:t>
            </a:r>
            <a:endParaRPr/>
          </a:p>
        </p:txBody>
      </p:sp>
      <p:sp>
        <p:nvSpPr>
          <p:cNvPr id="348" name="Google Shape;348;p5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a:t>https://www.desmos.com/calculator/up8hj7auxx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623888" y="1282304"/>
            <a:ext cx="7886700" cy="2139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ANOVA Example</a:t>
            </a:r>
            <a:endParaRPr/>
          </a:p>
        </p:txBody>
      </p:sp>
      <p:sp>
        <p:nvSpPr>
          <p:cNvPr id="354" name="Google Shape;354;p53"/>
          <p:cNvSpPr txBox="1"/>
          <p:nvPr>
            <p:ph idx="1" type="body"/>
          </p:nvPr>
        </p:nvSpPr>
        <p:spPr>
          <a:xfrm>
            <a:off x="623888" y="3442097"/>
            <a:ext cx="7886700" cy="11253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4"/>
          <p:cNvPicPr preferRelativeResize="0"/>
          <p:nvPr/>
        </p:nvPicPr>
        <p:blipFill rotWithShape="1">
          <a:blip r:embed="rId3">
            <a:alphaModFix/>
          </a:blip>
          <a:srcRect b="0" l="0" r="0" t="0"/>
          <a:stretch/>
        </p:blipFill>
        <p:spPr>
          <a:xfrm>
            <a:off x="0" y="-63500"/>
            <a:ext cx="6222206" cy="2793206"/>
          </a:xfrm>
          <a:prstGeom prst="rect">
            <a:avLst/>
          </a:prstGeom>
          <a:noFill/>
          <a:ln>
            <a:noFill/>
          </a:ln>
        </p:spPr>
      </p:pic>
      <p:pic>
        <p:nvPicPr>
          <p:cNvPr id="360" name="Google Shape;360;p54"/>
          <p:cNvPicPr preferRelativeResize="0"/>
          <p:nvPr/>
        </p:nvPicPr>
        <p:blipFill rotWithShape="1">
          <a:blip r:embed="rId4">
            <a:alphaModFix/>
          </a:blip>
          <a:srcRect b="0" l="0" r="0" t="0"/>
          <a:stretch/>
        </p:blipFill>
        <p:spPr>
          <a:xfrm>
            <a:off x="537637" y="2793206"/>
            <a:ext cx="5272088" cy="414338"/>
          </a:xfrm>
          <a:prstGeom prst="rect">
            <a:avLst/>
          </a:prstGeom>
          <a:noFill/>
          <a:ln>
            <a:noFill/>
          </a:ln>
        </p:spPr>
      </p:pic>
      <p:pic>
        <p:nvPicPr>
          <p:cNvPr id="361" name="Google Shape;361;p54"/>
          <p:cNvPicPr preferRelativeResize="0"/>
          <p:nvPr/>
        </p:nvPicPr>
        <p:blipFill rotWithShape="1">
          <a:blip r:embed="rId5">
            <a:alphaModFix/>
          </a:blip>
          <a:srcRect b="0" l="0" r="0" t="0"/>
          <a:stretch/>
        </p:blipFill>
        <p:spPr>
          <a:xfrm>
            <a:off x="537637" y="3207544"/>
            <a:ext cx="5329238" cy="407194"/>
          </a:xfrm>
          <a:prstGeom prst="rect">
            <a:avLst/>
          </a:prstGeom>
          <a:noFill/>
          <a:ln>
            <a:noFill/>
          </a:ln>
        </p:spPr>
      </p:pic>
      <p:pic>
        <p:nvPicPr>
          <p:cNvPr id="362" name="Google Shape;362;p54"/>
          <p:cNvPicPr preferRelativeResize="0"/>
          <p:nvPr/>
        </p:nvPicPr>
        <p:blipFill rotWithShape="1">
          <a:blip r:embed="rId6">
            <a:alphaModFix/>
          </a:blip>
          <a:srcRect b="0" l="0" r="0" t="0"/>
          <a:stretch/>
        </p:blipFill>
        <p:spPr>
          <a:xfrm>
            <a:off x="537637" y="3621881"/>
            <a:ext cx="5336381" cy="65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rotWithShape="1">
          <a:blip r:embed="rId3">
            <a:alphaModFix/>
          </a:blip>
          <a:srcRect b="0" l="0" r="0" t="0"/>
          <a:stretch/>
        </p:blipFill>
        <p:spPr>
          <a:xfrm>
            <a:off x="0" y="0"/>
            <a:ext cx="6849095" cy="47731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6"/>
          <p:cNvPicPr preferRelativeResize="0"/>
          <p:nvPr/>
        </p:nvPicPr>
        <p:blipFill rotWithShape="1">
          <a:blip r:embed="rId3">
            <a:alphaModFix/>
          </a:blip>
          <a:srcRect b="0" l="0" r="0" t="0"/>
          <a:stretch/>
        </p:blipFill>
        <p:spPr>
          <a:xfrm>
            <a:off x="0" y="0"/>
            <a:ext cx="6911439" cy="48641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7"/>
          <p:cNvPicPr preferRelativeResize="0"/>
          <p:nvPr/>
        </p:nvPicPr>
        <p:blipFill rotWithShape="1">
          <a:blip r:embed="rId3">
            <a:alphaModFix/>
          </a:blip>
          <a:srcRect b="0" l="0" r="0" t="0"/>
          <a:stretch/>
        </p:blipFill>
        <p:spPr>
          <a:xfrm>
            <a:off x="0" y="-1"/>
            <a:ext cx="7096727" cy="2199904"/>
          </a:xfrm>
          <a:prstGeom prst="rect">
            <a:avLst/>
          </a:prstGeom>
          <a:noFill/>
          <a:ln>
            <a:noFill/>
          </a:ln>
        </p:spPr>
      </p:pic>
      <p:pic>
        <p:nvPicPr>
          <p:cNvPr id="378" name="Google Shape;378;p57"/>
          <p:cNvPicPr preferRelativeResize="0"/>
          <p:nvPr/>
        </p:nvPicPr>
        <p:blipFill rotWithShape="1">
          <a:blip r:embed="rId4">
            <a:alphaModFix/>
          </a:blip>
          <a:srcRect b="0" l="0" r="0" t="0"/>
          <a:stretch/>
        </p:blipFill>
        <p:spPr>
          <a:xfrm>
            <a:off x="595064" y="2277139"/>
            <a:ext cx="5779376" cy="6263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8"/>
          <p:cNvPicPr preferRelativeResize="0"/>
          <p:nvPr/>
        </p:nvPicPr>
        <p:blipFill rotWithShape="1">
          <a:blip r:embed="rId3">
            <a:alphaModFix/>
          </a:blip>
          <a:srcRect b="0" l="0" r="0" t="0"/>
          <a:stretch/>
        </p:blipFill>
        <p:spPr>
          <a:xfrm>
            <a:off x="0" y="0"/>
            <a:ext cx="6222206" cy="1293019"/>
          </a:xfrm>
          <a:prstGeom prst="rect">
            <a:avLst/>
          </a:prstGeom>
          <a:noFill/>
          <a:ln>
            <a:noFill/>
          </a:ln>
        </p:spPr>
      </p:pic>
      <p:pic>
        <p:nvPicPr>
          <p:cNvPr id="384" name="Google Shape;384;p58"/>
          <p:cNvPicPr preferRelativeResize="0"/>
          <p:nvPr/>
        </p:nvPicPr>
        <p:blipFill rotWithShape="1">
          <a:blip r:embed="rId4">
            <a:alphaModFix/>
          </a:blip>
          <a:srcRect b="0" l="0" r="0" t="0"/>
          <a:stretch/>
        </p:blipFill>
        <p:spPr>
          <a:xfrm>
            <a:off x="1168281" y="1417477"/>
            <a:ext cx="5222081" cy="1364456"/>
          </a:xfrm>
          <a:prstGeom prst="rect">
            <a:avLst/>
          </a:prstGeom>
          <a:noFill/>
          <a:ln>
            <a:noFill/>
          </a:ln>
        </p:spPr>
      </p:pic>
      <p:pic>
        <p:nvPicPr>
          <p:cNvPr id="385" name="Google Shape;385;p58"/>
          <p:cNvPicPr preferRelativeResize="0"/>
          <p:nvPr/>
        </p:nvPicPr>
        <p:blipFill rotWithShape="1">
          <a:blip r:embed="rId5">
            <a:alphaModFix/>
          </a:blip>
          <a:srcRect b="0" l="0" r="0" t="0"/>
          <a:stretch/>
        </p:blipFill>
        <p:spPr>
          <a:xfrm>
            <a:off x="1168281" y="2906392"/>
            <a:ext cx="3736181" cy="3571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9"/>
          <p:cNvPicPr preferRelativeResize="0"/>
          <p:nvPr/>
        </p:nvPicPr>
        <p:blipFill rotWithShape="1">
          <a:blip r:embed="rId3">
            <a:alphaModFix/>
          </a:blip>
          <a:srcRect b="0" l="0" r="0" t="0"/>
          <a:stretch/>
        </p:blipFill>
        <p:spPr>
          <a:xfrm>
            <a:off x="0" y="0"/>
            <a:ext cx="6222206" cy="2150269"/>
          </a:xfrm>
          <a:prstGeom prst="rect">
            <a:avLst/>
          </a:prstGeom>
          <a:noFill/>
          <a:ln>
            <a:noFill/>
          </a:ln>
        </p:spPr>
      </p:pic>
      <p:pic>
        <p:nvPicPr>
          <p:cNvPr id="391" name="Google Shape;391;p59"/>
          <p:cNvPicPr preferRelativeResize="0"/>
          <p:nvPr/>
        </p:nvPicPr>
        <p:blipFill rotWithShape="1">
          <a:blip r:embed="rId4">
            <a:alphaModFix/>
          </a:blip>
          <a:srcRect b="0" l="0" r="0" t="0"/>
          <a:stretch/>
        </p:blipFill>
        <p:spPr>
          <a:xfrm>
            <a:off x="557212" y="2312766"/>
            <a:ext cx="5107781" cy="535781"/>
          </a:xfrm>
          <a:prstGeom prst="rect">
            <a:avLst/>
          </a:prstGeom>
          <a:noFill/>
          <a:ln>
            <a:noFill/>
          </a:ln>
        </p:spPr>
      </p:pic>
      <p:pic>
        <p:nvPicPr>
          <p:cNvPr id="392" name="Google Shape;392;p59"/>
          <p:cNvPicPr preferRelativeResize="0"/>
          <p:nvPr/>
        </p:nvPicPr>
        <p:blipFill rotWithShape="1">
          <a:blip r:embed="rId5">
            <a:alphaModFix/>
          </a:blip>
          <a:srcRect b="0" l="0" r="0" t="0"/>
          <a:stretch/>
        </p:blipFill>
        <p:spPr>
          <a:xfrm>
            <a:off x="446483" y="3035537"/>
            <a:ext cx="2664619" cy="228600"/>
          </a:xfrm>
          <a:prstGeom prst="rect">
            <a:avLst/>
          </a:prstGeom>
          <a:noFill/>
          <a:ln>
            <a:noFill/>
          </a:ln>
        </p:spPr>
      </p:pic>
      <p:pic>
        <p:nvPicPr>
          <p:cNvPr id="393" name="Google Shape;393;p59"/>
          <p:cNvPicPr preferRelativeResize="0"/>
          <p:nvPr/>
        </p:nvPicPr>
        <p:blipFill rotWithShape="1">
          <a:blip r:embed="rId6">
            <a:alphaModFix/>
          </a:blip>
          <a:srcRect b="0" l="0" r="0" t="0"/>
          <a:stretch/>
        </p:blipFill>
        <p:spPr>
          <a:xfrm>
            <a:off x="557212" y="3451127"/>
            <a:ext cx="4907756" cy="764381"/>
          </a:xfrm>
          <a:prstGeom prst="rect">
            <a:avLst/>
          </a:prstGeom>
          <a:noFill/>
          <a:ln>
            <a:noFill/>
          </a:ln>
        </p:spPr>
      </p:pic>
      <p:pic>
        <p:nvPicPr>
          <p:cNvPr id="394" name="Google Shape;394;p59"/>
          <p:cNvPicPr preferRelativeResize="0"/>
          <p:nvPr/>
        </p:nvPicPr>
        <p:blipFill rotWithShape="1">
          <a:blip r:embed="rId7">
            <a:alphaModFix/>
          </a:blip>
          <a:srcRect b="0" l="0" r="0" t="0"/>
          <a:stretch/>
        </p:blipFill>
        <p:spPr>
          <a:xfrm>
            <a:off x="446483" y="4402499"/>
            <a:ext cx="2707481" cy="2500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0"/>
          <p:cNvPicPr preferRelativeResize="0"/>
          <p:nvPr/>
        </p:nvPicPr>
        <p:blipFill rotWithShape="1">
          <a:blip r:embed="rId3">
            <a:alphaModFix/>
          </a:blip>
          <a:srcRect b="0" l="0" r="0" t="0"/>
          <a:stretch/>
        </p:blipFill>
        <p:spPr>
          <a:xfrm>
            <a:off x="0" y="0"/>
            <a:ext cx="7018742" cy="846117"/>
          </a:xfrm>
          <a:prstGeom prst="rect">
            <a:avLst/>
          </a:prstGeom>
          <a:noFill/>
          <a:ln>
            <a:noFill/>
          </a:ln>
        </p:spPr>
      </p:pic>
      <p:pic>
        <p:nvPicPr>
          <p:cNvPr id="400" name="Google Shape;400;p60"/>
          <p:cNvPicPr preferRelativeResize="0"/>
          <p:nvPr/>
        </p:nvPicPr>
        <p:blipFill rotWithShape="1">
          <a:blip r:embed="rId4">
            <a:alphaModFix/>
          </a:blip>
          <a:srcRect b="0" l="0" r="0" t="0"/>
          <a:stretch/>
        </p:blipFill>
        <p:spPr>
          <a:xfrm>
            <a:off x="782194" y="1039184"/>
            <a:ext cx="5321279" cy="5461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1"/>
          <p:cNvPicPr preferRelativeResize="0"/>
          <p:nvPr/>
        </p:nvPicPr>
        <p:blipFill rotWithShape="1">
          <a:blip r:embed="rId3">
            <a:alphaModFix/>
          </a:blip>
          <a:srcRect b="0" l="0" r="0" t="0"/>
          <a:stretch/>
        </p:blipFill>
        <p:spPr>
          <a:xfrm>
            <a:off x="0" y="0"/>
            <a:ext cx="7098892" cy="863929"/>
          </a:xfrm>
          <a:prstGeom prst="rect">
            <a:avLst/>
          </a:prstGeom>
          <a:noFill/>
          <a:ln>
            <a:noFill/>
          </a:ln>
        </p:spPr>
      </p:pic>
      <p:pic>
        <p:nvPicPr>
          <p:cNvPr id="406" name="Google Shape;406;p61"/>
          <p:cNvPicPr preferRelativeResize="0"/>
          <p:nvPr/>
        </p:nvPicPr>
        <p:blipFill rotWithShape="1">
          <a:blip r:embed="rId4">
            <a:alphaModFix/>
          </a:blip>
          <a:srcRect b="0" l="0" r="0" t="0"/>
          <a:stretch/>
        </p:blipFill>
        <p:spPr>
          <a:xfrm>
            <a:off x="542647" y="935182"/>
            <a:ext cx="6173267" cy="31982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0" r="0" t="0"/>
          <a:stretch/>
        </p:blipFill>
        <p:spPr>
          <a:xfrm>
            <a:off x="0" y="0"/>
            <a:ext cx="6940296" cy="46454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2"/>
          <p:cNvPicPr preferRelativeResize="0"/>
          <p:nvPr/>
        </p:nvPicPr>
        <p:blipFill rotWithShape="1">
          <a:blip r:embed="rId3">
            <a:alphaModFix/>
          </a:blip>
          <a:srcRect b="0" l="0" r="0" t="0"/>
          <a:stretch/>
        </p:blipFill>
        <p:spPr>
          <a:xfrm>
            <a:off x="0" y="0"/>
            <a:ext cx="7524826" cy="863930"/>
          </a:xfrm>
          <a:prstGeom prst="rect">
            <a:avLst/>
          </a:prstGeom>
          <a:noFill/>
          <a:ln>
            <a:noFill/>
          </a:ln>
        </p:spPr>
      </p:pic>
      <p:pic>
        <p:nvPicPr>
          <p:cNvPr id="412" name="Google Shape;412;p62"/>
          <p:cNvPicPr preferRelativeResize="0"/>
          <p:nvPr/>
        </p:nvPicPr>
        <p:blipFill rotWithShape="1">
          <a:blip r:embed="rId4">
            <a:alphaModFix/>
          </a:blip>
          <a:srcRect b="0" l="0" r="0" t="0"/>
          <a:stretch/>
        </p:blipFill>
        <p:spPr>
          <a:xfrm>
            <a:off x="1832417" y="1107931"/>
            <a:ext cx="5100654" cy="304249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3"/>
          <p:cNvPicPr preferRelativeResize="0"/>
          <p:nvPr/>
        </p:nvPicPr>
        <p:blipFill rotWithShape="1">
          <a:blip r:embed="rId3">
            <a:alphaModFix/>
          </a:blip>
          <a:srcRect b="0" l="0" r="0" t="0"/>
          <a:stretch/>
        </p:blipFill>
        <p:spPr>
          <a:xfrm>
            <a:off x="0" y="-1"/>
            <a:ext cx="7637902" cy="667987"/>
          </a:xfrm>
          <a:prstGeom prst="rect">
            <a:avLst/>
          </a:prstGeom>
          <a:noFill/>
          <a:ln>
            <a:noFill/>
          </a:ln>
        </p:spPr>
      </p:pic>
      <p:pic>
        <p:nvPicPr>
          <p:cNvPr id="418" name="Google Shape;418;p63"/>
          <p:cNvPicPr preferRelativeResize="0"/>
          <p:nvPr/>
        </p:nvPicPr>
        <p:blipFill rotWithShape="1">
          <a:blip r:embed="rId4">
            <a:alphaModFix/>
          </a:blip>
          <a:srcRect b="0" l="0" r="0" t="0"/>
          <a:stretch/>
        </p:blipFill>
        <p:spPr>
          <a:xfrm>
            <a:off x="350183" y="807197"/>
            <a:ext cx="3390544" cy="2608765"/>
          </a:xfrm>
          <a:prstGeom prst="rect">
            <a:avLst/>
          </a:prstGeom>
          <a:noFill/>
          <a:ln>
            <a:noFill/>
          </a:ln>
        </p:spPr>
      </p:pic>
      <p:pic>
        <p:nvPicPr>
          <p:cNvPr id="419" name="Google Shape;419;p63"/>
          <p:cNvPicPr preferRelativeResize="0"/>
          <p:nvPr/>
        </p:nvPicPr>
        <p:blipFill rotWithShape="1">
          <a:blip r:embed="rId5">
            <a:alphaModFix/>
          </a:blip>
          <a:srcRect b="0" l="0" r="0" t="0"/>
          <a:stretch/>
        </p:blipFill>
        <p:spPr>
          <a:xfrm>
            <a:off x="4604101" y="807197"/>
            <a:ext cx="3135642" cy="2673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4"/>
          <p:cNvPicPr preferRelativeResize="0"/>
          <p:nvPr/>
        </p:nvPicPr>
        <p:blipFill rotWithShape="1">
          <a:blip r:embed="rId3">
            <a:alphaModFix/>
          </a:blip>
          <a:srcRect b="0" l="0" r="0" t="0"/>
          <a:stretch/>
        </p:blipFill>
        <p:spPr>
          <a:xfrm>
            <a:off x="0" y="0"/>
            <a:ext cx="6787054" cy="1371600"/>
          </a:xfrm>
          <a:prstGeom prst="rect">
            <a:avLst/>
          </a:prstGeom>
          <a:noFill/>
          <a:ln>
            <a:noFill/>
          </a:ln>
        </p:spPr>
      </p:pic>
      <p:pic>
        <p:nvPicPr>
          <p:cNvPr id="425" name="Google Shape;425;p64"/>
          <p:cNvPicPr preferRelativeResize="0"/>
          <p:nvPr/>
        </p:nvPicPr>
        <p:blipFill rotWithShape="1">
          <a:blip r:embed="rId4">
            <a:alphaModFix/>
          </a:blip>
          <a:srcRect b="0" l="0" r="0" t="0"/>
          <a:stretch/>
        </p:blipFill>
        <p:spPr>
          <a:xfrm>
            <a:off x="313675" y="1391219"/>
            <a:ext cx="2522924" cy="735157"/>
          </a:xfrm>
          <a:prstGeom prst="rect">
            <a:avLst/>
          </a:prstGeom>
          <a:noFill/>
          <a:ln>
            <a:noFill/>
          </a:ln>
        </p:spPr>
      </p:pic>
      <p:pic>
        <p:nvPicPr>
          <p:cNvPr id="426" name="Google Shape;426;p64"/>
          <p:cNvPicPr preferRelativeResize="0"/>
          <p:nvPr/>
        </p:nvPicPr>
        <p:blipFill rotWithShape="1">
          <a:blip r:embed="rId5">
            <a:alphaModFix/>
          </a:blip>
          <a:srcRect b="0" l="0" r="0" t="0"/>
          <a:stretch/>
        </p:blipFill>
        <p:spPr>
          <a:xfrm>
            <a:off x="3958100" y="1391219"/>
            <a:ext cx="2385473" cy="630555"/>
          </a:xfrm>
          <a:prstGeom prst="rect">
            <a:avLst/>
          </a:prstGeom>
          <a:noFill/>
          <a:ln>
            <a:noFill/>
          </a:ln>
        </p:spPr>
      </p:pic>
      <p:pic>
        <p:nvPicPr>
          <p:cNvPr id="427" name="Google Shape;427;p64"/>
          <p:cNvPicPr preferRelativeResize="0"/>
          <p:nvPr/>
        </p:nvPicPr>
        <p:blipFill rotWithShape="1">
          <a:blip r:embed="rId6">
            <a:alphaModFix/>
          </a:blip>
          <a:srcRect b="0" l="0" r="0" t="0"/>
          <a:stretch/>
        </p:blipFill>
        <p:spPr>
          <a:xfrm>
            <a:off x="1205947" y="2468072"/>
            <a:ext cx="4305066" cy="328567"/>
          </a:xfrm>
          <a:prstGeom prst="rect">
            <a:avLst/>
          </a:prstGeom>
          <a:noFill/>
          <a:ln>
            <a:noFill/>
          </a:ln>
        </p:spPr>
      </p:pic>
      <p:pic>
        <p:nvPicPr>
          <p:cNvPr id="428" name="Google Shape;428;p64"/>
          <p:cNvPicPr preferRelativeResize="0"/>
          <p:nvPr/>
        </p:nvPicPr>
        <p:blipFill rotWithShape="1">
          <a:blip r:embed="rId7">
            <a:alphaModFix/>
          </a:blip>
          <a:srcRect b="0" l="0" r="0" t="0"/>
          <a:stretch/>
        </p:blipFill>
        <p:spPr>
          <a:xfrm>
            <a:off x="1248224" y="2868215"/>
            <a:ext cx="6200180" cy="6053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5"/>
          <p:cNvPicPr preferRelativeResize="0"/>
          <p:nvPr/>
        </p:nvPicPr>
        <p:blipFill rotWithShape="1">
          <a:blip r:embed="rId3">
            <a:alphaModFix/>
          </a:blip>
          <a:srcRect b="0" l="0" r="0" t="0"/>
          <a:stretch/>
        </p:blipFill>
        <p:spPr>
          <a:xfrm>
            <a:off x="216074" y="81828"/>
            <a:ext cx="6944745" cy="44751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6"/>
          <p:cNvPicPr preferRelativeResize="0"/>
          <p:nvPr/>
        </p:nvPicPr>
        <p:blipFill rotWithShape="1">
          <a:blip r:embed="rId3">
            <a:alphaModFix/>
          </a:blip>
          <a:srcRect b="0" l="0" r="0" t="0"/>
          <a:stretch/>
        </p:blipFill>
        <p:spPr>
          <a:xfrm>
            <a:off x="-27000" y="0"/>
            <a:ext cx="6813467" cy="4014937"/>
          </a:xfrm>
          <a:prstGeom prst="rect">
            <a:avLst/>
          </a:prstGeom>
          <a:noFill/>
          <a:ln>
            <a:noFill/>
          </a:ln>
        </p:spPr>
      </p:pic>
      <p:pic>
        <p:nvPicPr>
          <p:cNvPr id="440" name="Google Shape;440;p66"/>
          <p:cNvPicPr preferRelativeResize="0"/>
          <p:nvPr/>
        </p:nvPicPr>
        <p:blipFill rotWithShape="1">
          <a:blip r:embed="rId4">
            <a:alphaModFix/>
          </a:blip>
          <a:srcRect b="0" l="0" r="0" t="0"/>
          <a:stretch/>
        </p:blipFill>
        <p:spPr>
          <a:xfrm>
            <a:off x="598173" y="4014937"/>
            <a:ext cx="5905175" cy="5897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67"/>
          <p:cNvPicPr preferRelativeResize="0"/>
          <p:nvPr/>
        </p:nvPicPr>
        <p:blipFill rotWithShape="1">
          <a:blip r:embed="rId3">
            <a:alphaModFix/>
          </a:blip>
          <a:srcRect b="0" l="0" r="0" t="0"/>
          <a:stretch/>
        </p:blipFill>
        <p:spPr>
          <a:xfrm>
            <a:off x="0" y="0"/>
            <a:ext cx="7461028" cy="3099460"/>
          </a:xfrm>
          <a:prstGeom prst="rect">
            <a:avLst/>
          </a:prstGeom>
          <a:noFill/>
          <a:ln>
            <a:noFill/>
          </a:ln>
        </p:spPr>
      </p:pic>
      <p:pic>
        <p:nvPicPr>
          <p:cNvPr id="446" name="Google Shape;446;p67"/>
          <p:cNvPicPr preferRelativeResize="0"/>
          <p:nvPr/>
        </p:nvPicPr>
        <p:blipFill rotWithShape="1">
          <a:blip r:embed="rId4">
            <a:alphaModFix/>
          </a:blip>
          <a:srcRect b="0" l="0" r="0" t="0"/>
          <a:stretch/>
        </p:blipFill>
        <p:spPr>
          <a:xfrm>
            <a:off x="648550" y="3258988"/>
            <a:ext cx="2632194" cy="321423"/>
          </a:xfrm>
          <a:prstGeom prst="rect">
            <a:avLst/>
          </a:prstGeom>
          <a:noFill/>
          <a:ln>
            <a:noFill/>
          </a:ln>
        </p:spPr>
      </p:pic>
      <p:pic>
        <p:nvPicPr>
          <p:cNvPr id="447" name="Google Shape;447;p67"/>
          <p:cNvPicPr preferRelativeResize="0"/>
          <p:nvPr/>
        </p:nvPicPr>
        <p:blipFill rotWithShape="1">
          <a:blip r:embed="rId5">
            <a:alphaModFix/>
          </a:blip>
          <a:srcRect b="0" l="0" r="0" t="0"/>
          <a:stretch/>
        </p:blipFill>
        <p:spPr>
          <a:xfrm>
            <a:off x="693082" y="3722125"/>
            <a:ext cx="2777137" cy="303610"/>
          </a:xfrm>
          <a:prstGeom prst="rect">
            <a:avLst/>
          </a:prstGeom>
          <a:noFill/>
          <a:ln>
            <a:noFill/>
          </a:ln>
        </p:spPr>
      </p:pic>
      <p:pic>
        <p:nvPicPr>
          <p:cNvPr id="448" name="Google Shape;448;p67"/>
          <p:cNvPicPr preferRelativeResize="0"/>
          <p:nvPr/>
        </p:nvPicPr>
        <p:blipFill rotWithShape="1">
          <a:blip r:embed="rId6">
            <a:alphaModFix/>
          </a:blip>
          <a:srcRect b="0" l="0" r="0" t="0"/>
          <a:stretch/>
        </p:blipFill>
        <p:spPr>
          <a:xfrm>
            <a:off x="693082" y="4117257"/>
            <a:ext cx="2019346" cy="309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8"/>
          <p:cNvPicPr preferRelativeResize="0"/>
          <p:nvPr/>
        </p:nvPicPr>
        <p:blipFill rotWithShape="1">
          <a:blip r:embed="rId3">
            <a:alphaModFix/>
          </a:blip>
          <a:srcRect b="0" l="0" r="0" t="0"/>
          <a:stretch/>
        </p:blipFill>
        <p:spPr>
          <a:xfrm>
            <a:off x="0" y="0"/>
            <a:ext cx="6777842" cy="3314482"/>
          </a:xfrm>
          <a:prstGeom prst="rect">
            <a:avLst/>
          </a:prstGeom>
          <a:noFill/>
          <a:ln>
            <a:noFill/>
          </a:ln>
        </p:spPr>
      </p:pic>
      <p:pic>
        <p:nvPicPr>
          <p:cNvPr id="454" name="Google Shape;454;p68"/>
          <p:cNvPicPr preferRelativeResize="0"/>
          <p:nvPr/>
        </p:nvPicPr>
        <p:blipFill rotWithShape="1">
          <a:blip r:embed="rId4">
            <a:alphaModFix/>
          </a:blip>
          <a:srcRect b="0" l="0" r="0" t="0"/>
          <a:stretch/>
        </p:blipFill>
        <p:spPr>
          <a:xfrm>
            <a:off x="731446" y="3314482"/>
            <a:ext cx="5721968" cy="346087"/>
          </a:xfrm>
          <a:prstGeom prst="rect">
            <a:avLst/>
          </a:prstGeom>
          <a:noFill/>
          <a:ln>
            <a:noFill/>
          </a:ln>
        </p:spPr>
      </p:pic>
      <p:pic>
        <p:nvPicPr>
          <p:cNvPr id="455" name="Google Shape;455;p68"/>
          <p:cNvPicPr preferRelativeResize="0"/>
          <p:nvPr/>
        </p:nvPicPr>
        <p:blipFill rotWithShape="1">
          <a:blip r:embed="rId5">
            <a:alphaModFix/>
          </a:blip>
          <a:srcRect b="0" l="0" r="0" t="0"/>
          <a:stretch/>
        </p:blipFill>
        <p:spPr>
          <a:xfrm>
            <a:off x="1248951" y="3660568"/>
            <a:ext cx="3630105" cy="285008"/>
          </a:xfrm>
          <a:prstGeom prst="rect">
            <a:avLst/>
          </a:prstGeom>
          <a:noFill/>
          <a:ln>
            <a:noFill/>
          </a:ln>
        </p:spPr>
      </p:pic>
      <p:pic>
        <p:nvPicPr>
          <p:cNvPr id="456" name="Google Shape;456;p68"/>
          <p:cNvPicPr preferRelativeResize="0"/>
          <p:nvPr/>
        </p:nvPicPr>
        <p:blipFill rotWithShape="1">
          <a:blip r:embed="rId6">
            <a:alphaModFix/>
          </a:blip>
          <a:srcRect b="0" l="0" r="0" t="0"/>
          <a:stretch/>
        </p:blipFill>
        <p:spPr>
          <a:xfrm>
            <a:off x="1248952" y="3963388"/>
            <a:ext cx="2732251" cy="251752"/>
          </a:xfrm>
          <a:prstGeom prst="rect">
            <a:avLst/>
          </a:prstGeom>
          <a:noFill/>
          <a:ln>
            <a:noFill/>
          </a:ln>
        </p:spPr>
      </p:pic>
      <p:pic>
        <p:nvPicPr>
          <p:cNvPr id="457" name="Google Shape;457;p68"/>
          <p:cNvPicPr preferRelativeResize="0"/>
          <p:nvPr/>
        </p:nvPicPr>
        <p:blipFill rotWithShape="1">
          <a:blip r:embed="rId7">
            <a:alphaModFix/>
          </a:blip>
          <a:srcRect b="0" l="0" r="0" t="0"/>
          <a:stretch/>
        </p:blipFill>
        <p:spPr>
          <a:xfrm>
            <a:off x="1275670" y="4232953"/>
            <a:ext cx="735806" cy="242888"/>
          </a:xfrm>
          <a:prstGeom prst="rect">
            <a:avLst/>
          </a:prstGeom>
          <a:noFill/>
          <a:ln>
            <a:noFill/>
          </a:ln>
        </p:spPr>
      </p:pic>
      <p:sp>
        <p:nvSpPr>
          <p:cNvPr id="458" name="Google Shape;458;p68"/>
          <p:cNvSpPr txBox="1"/>
          <p:nvPr/>
        </p:nvSpPr>
        <p:spPr>
          <a:xfrm>
            <a:off x="4035289" y="2256185"/>
            <a:ext cx="207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2</a:t>
            </a:r>
            <a:endParaRPr sz="1100"/>
          </a:p>
        </p:txBody>
      </p:sp>
      <p:sp>
        <p:nvSpPr>
          <p:cNvPr id="459" name="Google Shape;459;p68"/>
          <p:cNvSpPr txBox="1"/>
          <p:nvPr/>
        </p:nvSpPr>
        <p:spPr>
          <a:xfrm>
            <a:off x="1634900" y="1823650"/>
            <a:ext cx="2346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variability</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9"/>
          <p:cNvPicPr preferRelativeResize="0"/>
          <p:nvPr/>
        </p:nvPicPr>
        <p:blipFill rotWithShape="1">
          <a:blip r:embed="rId3">
            <a:alphaModFix/>
          </a:blip>
          <a:srcRect b="0" l="0" r="0" t="0"/>
          <a:stretch/>
        </p:blipFill>
        <p:spPr>
          <a:xfrm>
            <a:off x="1" y="-26719"/>
            <a:ext cx="7098476" cy="3471815"/>
          </a:xfrm>
          <a:prstGeom prst="rect">
            <a:avLst/>
          </a:prstGeom>
          <a:noFill/>
          <a:ln>
            <a:noFill/>
          </a:ln>
        </p:spPr>
      </p:pic>
      <p:pic>
        <p:nvPicPr>
          <p:cNvPr id="465" name="Google Shape;465;p69"/>
          <p:cNvPicPr preferRelativeResize="0"/>
          <p:nvPr/>
        </p:nvPicPr>
        <p:blipFill rotWithShape="1">
          <a:blip r:embed="rId4">
            <a:alphaModFix/>
          </a:blip>
          <a:srcRect b="0" l="0" r="0" t="0"/>
          <a:stretch/>
        </p:blipFill>
        <p:spPr>
          <a:xfrm>
            <a:off x="598961" y="3445095"/>
            <a:ext cx="2136948" cy="1319879"/>
          </a:xfrm>
          <a:prstGeom prst="rect">
            <a:avLst/>
          </a:prstGeom>
          <a:noFill/>
          <a:ln>
            <a:noFill/>
          </a:ln>
        </p:spPr>
      </p:pic>
      <p:pic>
        <p:nvPicPr>
          <p:cNvPr id="466" name="Google Shape;466;p69"/>
          <p:cNvPicPr preferRelativeResize="0"/>
          <p:nvPr/>
        </p:nvPicPr>
        <p:blipFill rotWithShape="1">
          <a:blip r:embed="rId5">
            <a:alphaModFix/>
          </a:blip>
          <a:srcRect b="0" l="0" r="0" t="0"/>
          <a:stretch/>
        </p:blipFill>
        <p:spPr>
          <a:xfrm>
            <a:off x="4000547" y="3445095"/>
            <a:ext cx="2478881" cy="535781"/>
          </a:xfrm>
          <a:prstGeom prst="rect">
            <a:avLst/>
          </a:prstGeom>
          <a:noFill/>
          <a:ln>
            <a:noFill/>
          </a:ln>
        </p:spPr>
      </p:pic>
      <p:pic>
        <p:nvPicPr>
          <p:cNvPr id="467" name="Google Shape;467;p69"/>
          <p:cNvPicPr preferRelativeResize="0"/>
          <p:nvPr/>
        </p:nvPicPr>
        <p:blipFill rotWithShape="1">
          <a:blip r:embed="rId6">
            <a:alphaModFix/>
          </a:blip>
          <a:srcRect b="0" l="0" r="0" t="0"/>
          <a:stretch/>
        </p:blipFill>
        <p:spPr>
          <a:xfrm>
            <a:off x="4550012" y="3926440"/>
            <a:ext cx="1843088" cy="357188"/>
          </a:xfrm>
          <a:prstGeom prst="rect">
            <a:avLst/>
          </a:prstGeom>
          <a:noFill/>
          <a:ln>
            <a:noFill/>
          </a:ln>
        </p:spPr>
      </p:pic>
      <p:pic>
        <p:nvPicPr>
          <p:cNvPr id="468" name="Google Shape;468;p69"/>
          <p:cNvPicPr preferRelativeResize="0"/>
          <p:nvPr/>
        </p:nvPicPr>
        <p:blipFill rotWithShape="1">
          <a:blip r:embed="rId7">
            <a:alphaModFix/>
          </a:blip>
          <a:srcRect b="0" l="0" r="0" t="0"/>
          <a:stretch/>
        </p:blipFill>
        <p:spPr>
          <a:xfrm>
            <a:off x="4550012" y="4283628"/>
            <a:ext cx="1735931" cy="328613"/>
          </a:xfrm>
          <a:prstGeom prst="rect">
            <a:avLst/>
          </a:prstGeom>
          <a:noFill/>
          <a:ln>
            <a:noFill/>
          </a:ln>
        </p:spPr>
      </p:pic>
      <p:pic>
        <p:nvPicPr>
          <p:cNvPr id="469" name="Google Shape;469;p69"/>
          <p:cNvPicPr preferRelativeResize="0"/>
          <p:nvPr/>
        </p:nvPicPr>
        <p:blipFill rotWithShape="1">
          <a:blip r:embed="rId8">
            <a:alphaModFix/>
          </a:blip>
          <a:srcRect b="0" l="0" r="0" t="0"/>
          <a:stretch/>
        </p:blipFill>
        <p:spPr>
          <a:xfrm>
            <a:off x="4550012" y="4612240"/>
            <a:ext cx="742950" cy="235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70"/>
          <p:cNvPicPr preferRelativeResize="0"/>
          <p:nvPr/>
        </p:nvPicPr>
        <p:blipFill rotWithShape="1">
          <a:blip r:embed="rId3">
            <a:alphaModFix/>
          </a:blip>
          <a:srcRect b="0" l="0" r="0" t="0"/>
          <a:stretch/>
        </p:blipFill>
        <p:spPr>
          <a:xfrm>
            <a:off x="0" y="-1"/>
            <a:ext cx="7165393" cy="2752106"/>
          </a:xfrm>
          <a:prstGeom prst="rect">
            <a:avLst/>
          </a:prstGeom>
          <a:noFill/>
          <a:ln>
            <a:noFill/>
          </a:ln>
        </p:spPr>
      </p:pic>
      <p:pic>
        <p:nvPicPr>
          <p:cNvPr id="475" name="Google Shape;475;p70"/>
          <p:cNvPicPr preferRelativeResize="0"/>
          <p:nvPr/>
        </p:nvPicPr>
        <p:blipFill rotWithShape="1">
          <a:blip r:embed="rId4">
            <a:alphaModFix/>
          </a:blip>
          <a:srcRect b="0" l="0" r="0" t="0"/>
          <a:stretch/>
        </p:blipFill>
        <p:spPr>
          <a:xfrm>
            <a:off x="2709337" y="2861720"/>
            <a:ext cx="2706508" cy="3446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1"/>
          <p:cNvPicPr preferRelativeResize="0"/>
          <p:nvPr/>
        </p:nvPicPr>
        <p:blipFill rotWithShape="1">
          <a:blip r:embed="rId3">
            <a:alphaModFix/>
          </a:blip>
          <a:srcRect b="0" l="0" r="0" t="0"/>
          <a:stretch/>
        </p:blipFill>
        <p:spPr>
          <a:xfrm>
            <a:off x="0" y="0"/>
            <a:ext cx="6734855" cy="2404753"/>
          </a:xfrm>
          <a:prstGeom prst="rect">
            <a:avLst/>
          </a:prstGeom>
          <a:noFill/>
          <a:ln>
            <a:noFill/>
          </a:ln>
        </p:spPr>
      </p:pic>
      <p:pic>
        <p:nvPicPr>
          <p:cNvPr id="481" name="Google Shape;481;p71"/>
          <p:cNvPicPr preferRelativeResize="0"/>
          <p:nvPr/>
        </p:nvPicPr>
        <p:blipFill rotWithShape="1">
          <a:blip r:embed="rId4">
            <a:alphaModFix/>
          </a:blip>
          <a:srcRect b="0" l="0" r="0" t="0"/>
          <a:stretch/>
        </p:blipFill>
        <p:spPr>
          <a:xfrm>
            <a:off x="1861781" y="2551710"/>
            <a:ext cx="2353263" cy="396339"/>
          </a:xfrm>
          <a:prstGeom prst="rect">
            <a:avLst/>
          </a:prstGeom>
          <a:noFill/>
          <a:ln>
            <a:noFill/>
          </a:ln>
        </p:spPr>
      </p:pic>
      <p:pic>
        <p:nvPicPr>
          <p:cNvPr id="482" name="Google Shape;482;p71"/>
          <p:cNvPicPr preferRelativeResize="0"/>
          <p:nvPr/>
        </p:nvPicPr>
        <p:blipFill rotWithShape="1">
          <a:blip r:embed="rId5">
            <a:alphaModFix/>
          </a:blip>
          <a:srcRect b="0" l="0" r="0" t="0"/>
          <a:stretch/>
        </p:blipFill>
        <p:spPr>
          <a:xfrm>
            <a:off x="1835062" y="3081645"/>
            <a:ext cx="2534936" cy="3295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7"/>
          <p:cNvPicPr preferRelativeResize="0"/>
          <p:nvPr/>
        </p:nvPicPr>
        <p:blipFill rotWithShape="1">
          <a:blip r:embed="rId3">
            <a:alphaModFix/>
          </a:blip>
          <a:srcRect b="0" l="0" r="0" t="0"/>
          <a:stretch/>
        </p:blipFill>
        <p:spPr>
          <a:xfrm>
            <a:off x="0" y="0"/>
            <a:ext cx="7526818" cy="786384"/>
          </a:xfrm>
          <a:prstGeom prst="rect">
            <a:avLst/>
          </a:prstGeom>
          <a:noFill/>
          <a:ln>
            <a:noFill/>
          </a:ln>
        </p:spPr>
      </p:pic>
      <p:pic>
        <p:nvPicPr>
          <p:cNvPr id="144" name="Google Shape;144;p27"/>
          <p:cNvPicPr preferRelativeResize="0"/>
          <p:nvPr/>
        </p:nvPicPr>
        <p:blipFill rotWithShape="1">
          <a:blip r:embed="rId4">
            <a:alphaModFix/>
          </a:blip>
          <a:srcRect b="0" l="0" r="0" t="0"/>
          <a:stretch/>
        </p:blipFill>
        <p:spPr>
          <a:xfrm>
            <a:off x="745378" y="786384"/>
            <a:ext cx="4964906" cy="978694"/>
          </a:xfrm>
          <a:prstGeom prst="rect">
            <a:avLst/>
          </a:prstGeom>
          <a:noFill/>
          <a:ln>
            <a:noFill/>
          </a:ln>
        </p:spPr>
      </p:pic>
      <p:pic>
        <p:nvPicPr>
          <p:cNvPr id="145" name="Google Shape;145;p27"/>
          <p:cNvPicPr preferRelativeResize="0"/>
          <p:nvPr/>
        </p:nvPicPr>
        <p:blipFill rotWithShape="1">
          <a:blip r:embed="rId5">
            <a:alphaModFix/>
          </a:blip>
          <a:srcRect b="0" l="0" r="0" t="0"/>
          <a:stretch/>
        </p:blipFill>
        <p:spPr>
          <a:xfrm>
            <a:off x="745378" y="2040683"/>
            <a:ext cx="5257800" cy="1021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2"/>
          <p:cNvPicPr preferRelativeResize="0"/>
          <p:nvPr/>
        </p:nvPicPr>
        <p:blipFill rotWithShape="1">
          <a:blip r:embed="rId3">
            <a:alphaModFix/>
          </a:blip>
          <a:srcRect b="0" l="0" r="0" t="0"/>
          <a:stretch/>
        </p:blipFill>
        <p:spPr>
          <a:xfrm>
            <a:off x="0" y="0"/>
            <a:ext cx="6511521" cy="2974769"/>
          </a:xfrm>
          <a:prstGeom prst="rect">
            <a:avLst/>
          </a:prstGeom>
          <a:noFill/>
          <a:ln>
            <a:noFill/>
          </a:ln>
        </p:spPr>
      </p:pic>
      <p:pic>
        <p:nvPicPr>
          <p:cNvPr id="488" name="Google Shape;488;p72"/>
          <p:cNvPicPr preferRelativeResize="0"/>
          <p:nvPr/>
        </p:nvPicPr>
        <p:blipFill rotWithShape="1">
          <a:blip r:embed="rId4">
            <a:alphaModFix/>
          </a:blip>
          <a:srcRect b="0" l="0" r="0" t="0"/>
          <a:stretch/>
        </p:blipFill>
        <p:spPr>
          <a:xfrm>
            <a:off x="3036836" y="3061003"/>
            <a:ext cx="1219259" cy="501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3"/>
          <p:cNvPicPr preferRelativeResize="0"/>
          <p:nvPr/>
        </p:nvPicPr>
        <p:blipFill rotWithShape="1">
          <a:blip r:embed="rId3">
            <a:alphaModFix/>
          </a:blip>
          <a:srcRect b="0" l="0" r="0" t="0"/>
          <a:stretch/>
        </p:blipFill>
        <p:spPr>
          <a:xfrm>
            <a:off x="0" y="-1"/>
            <a:ext cx="6964877" cy="3054631"/>
          </a:xfrm>
          <a:prstGeom prst="rect">
            <a:avLst/>
          </a:prstGeom>
          <a:noFill/>
          <a:ln>
            <a:noFill/>
          </a:ln>
        </p:spPr>
      </p:pic>
      <p:pic>
        <p:nvPicPr>
          <p:cNvPr id="495" name="Google Shape;495;p73"/>
          <p:cNvPicPr preferRelativeResize="0"/>
          <p:nvPr/>
        </p:nvPicPr>
        <p:blipFill rotWithShape="1">
          <a:blip r:embed="rId4">
            <a:alphaModFix/>
          </a:blip>
          <a:srcRect b="0" l="0" r="0" t="0"/>
          <a:stretch/>
        </p:blipFill>
        <p:spPr>
          <a:xfrm>
            <a:off x="340777" y="3054630"/>
            <a:ext cx="4657725" cy="1664494"/>
          </a:xfrm>
          <a:prstGeom prst="rect">
            <a:avLst/>
          </a:prstGeom>
          <a:noFill/>
          <a:ln>
            <a:noFill/>
          </a:ln>
        </p:spPr>
      </p:pic>
      <p:sp>
        <p:nvSpPr>
          <p:cNvPr id="496" name="Google Shape;496;p73"/>
          <p:cNvSpPr txBox="1"/>
          <p:nvPr/>
        </p:nvSpPr>
        <p:spPr>
          <a:xfrm>
            <a:off x="4998503" y="3054630"/>
            <a:ext cx="3980400" cy="156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Computing p-value:</a:t>
            </a:r>
            <a:endParaRPr sz="1100"/>
          </a:p>
          <a:p>
            <a:pPr indent="0" lvl="0" marL="0" marR="0" rtl="0" algn="l">
              <a:spcBef>
                <a:spcPts val="0"/>
              </a:spcBef>
              <a:spcAft>
                <a:spcPts val="0"/>
              </a:spcAft>
              <a:buNone/>
            </a:pPr>
            <a:r>
              <a:t/>
            </a:r>
            <a:endParaRPr b="1" sz="1400" u="sng">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b="1" lang="en" sz="1400" u="sng">
                <a:solidFill>
                  <a:schemeClr val="dk1"/>
                </a:solidFill>
                <a:latin typeface="Calibri"/>
                <a:ea typeface="Calibri"/>
                <a:cs typeface="Calibri"/>
                <a:sym typeface="Calibri"/>
              </a:rPr>
              <a:t>Using R:</a:t>
            </a:r>
            <a:endParaRPr sz="1100"/>
          </a:p>
          <a:p>
            <a:pPr indent="-127000" lvl="0" marL="215900" marR="0" rtl="0" algn="l">
              <a:spcBef>
                <a:spcPts val="0"/>
              </a:spcBef>
              <a:spcAft>
                <a:spcPts val="0"/>
              </a:spcAft>
              <a:buClr>
                <a:schemeClr val="dk1"/>
              </a:buClr>
              <a:buSzPts val="1400"/>
              <a:buFont typeface="Arial"/>
              <a:buNone/>
            </a:pPr>
            <a:r>
              <a:t/>
            </a:r>
            <a:endParaRPr b="1" sz="1400" u="sng">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Arial"/>
              <a:buNone/>
            </a:pPr>
            <a:r>
              <a:t/>
            </a:r>
            <a:endParaRPr b="1" sz="1400" u="sng">
              <a:solidFill>
                <a:schemeClr val="dk1"/>
              </a:solidFill>
              <a:latin typeface="Calibri"/>
              <a:ea typeface="Calibri"/>
              <a:cs typeface="Calibri"/>
              <a:sym typeface="Calibri"/>
            </a:endParaRPr>
          </a:p>
          <a:p>
            <a:pPr indent="0" lvl="0" marL="0" marR="0" rtl="0" algn="l">
              <a:spcBef>
                <a:spcPts val="0"/>
              </a:spcBef>
              <a:spcAft>
                <a:spcPts val="0"/>
              </a:spcAft>
              <a:buNone/>
            </a:pPr>
            <a:br>
              <a:rPr lang="en" sz="1500">
                <a:solidFill>
                  <a:schemeClr val="dk1"/>
                </a:solidFill>
                <a:latin typeface="Calibri"/>
                <a:ea typeface="Calibri"/>
                <a:cs typeface="Calibri"/>
                <a:sym typeface="Calibri"/>
              </a:rPr>
            </a:br>
            <a:endParaRPr b="1" sz="1500" u="sng">
              <a:solidFill>
                <a:schemeClr val="dk1"/>
              </a:solidFill>
              <a:latin typeface="Calibri"/>
              <a:ea typeface="Calibri"/>
              <a:cs typeface="Calibri"/>
              <a:sym typeface="Calibri"/>
            </a:endParaRPr>
          </a:p>
        </p:txBody>
      </p:sp>
      <p:sp>
        <p:nvSpPr>
          <p:cNvPr id="497" name="Google Shape;497;p73"/>
          <p:cNvSpPr/>
          <p:nvPr/>
        </p:nvSpPr>
        <p:spPr>
          <a:xfrm>
            <a:off x="5176298" y="3744540"/>
            <a:ext cx="3891600" cy="415500"/>
          </a:xfrm>
          <a:prstGeom prst="rect">
            <a:avLst/>
          </a:prstGeom>
          <a:solidFill>
            <a:srgbClr val="E1E2E5"/>
          </a:solidFill>
          <a:ln>
            <a:noFill/>
          </a:ln>
        </p:spPr>
        <p:txBody>
          <a:bodyPr anchorCtr="0" anchor="ctr" bIns="0" lIns="0" spcFirstLastPara="1" rIns="0" wrap="square" tIns="0">
            <a:noAutofit/>
          </a:bodyPr>
          <a:lstStyle/>
          <a:p>
            <a:pPr indent="-127000" lvl="0" marL="127000" marR="0" rtl="0" algn="l">
              <a:lnSpc>
                <a:spcPct val="100000"/>
              </a:lnSpc>
              <a:spcBef>
                <a:spcPts val="0"/>
              </a:spcBef>
              <a:spcAft>
                <a:spcPts val="0"/>
              </a:spcAft>
              <a:buClr>
                <a:srgbClr val="0000FF"/>
              </a:buClr>
              <a:buSzPts val="1400"/>
              <a:buFont typeface="Noto Sans Symbols"/>
              <a:buChar char="⮚"/>
            </a:pPr>
            <a:r>
              <a:rPr b="0" i="0" lang="en" sz="1400" u="none" cap="none" strike="noStrike">
                <a:solidFill>
                  <a:srgbClr val="0000FF"/>
                </a:solidFill>
                <a:latin typeface="Droid Sans Mono"/>
                <a:ea typeface="Droid Sans Mono"/>
                <a:cs typeface="Droid Sans Mono"/>
                <a:sym typeface="Droid Sans Mono"/>
              </a:rPr>
              <a:t>pf(6.14, 2, 27, lower.tail = FALSE) </a:t>
            </a:r>
            <a:endParaRPr sz="1100"/>
          </a:p>
          <a:p>
            <a:pPr indent="-127000" lvl="0" marL="12700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Droid Sans Mono"/>
                <a:ea typeface="Droid Sans Mono"/>
                <a:cs typeface="Droid Sans Mono"/>
                <a:sym typeface="Droid Sans Mono"/>
              </a:rPr>
              <a:t>[1] 0.006340096</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4"/>
          <p:cNvPicPr preferRelativeResize="0"/>
          <p:nvPr/>
        </p:nvPicPr>
        <p:blipFill rotWithShape="1">
          <a:blip r:embed="rId3">
            <a:alphaModFix/>
          </a:blip>
          <a:srcRect b="0" l="0" r="0" t="0"/>
          <a:stretch/>
        </p:blipFill>
        <p:spPr>
          <a:xfrm>
            <a:off x="0" y="-1"/>
            <a:ext cx="6968691" cy="39455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5"/>
          <p:cNvPicPr preferRelativeResize="0"/>
          <p:nvPr/>
        </p:nvPicPr>
        <p:blipFill rotWithShape="1">
          <a:blip r:embed="rId3">
            <a:alphaModFix/>
          </a:blip>
          <a:srcRect b="0" l="0" r="0" t="0"/>
          <a:stretch/>
        </p:blipFill>
        <p:spPr>
          <a:xfrm>
            <a:off x="-1" y="0"/>
            <a:ext cx="7165420" cy="765959"/>
          </a:xfrm>
          <a:prstGeom prst="rect">
            <a:avLst/>
          </a:prstGeom>
          <a:noFill/>
          <a:ln>
            <a:noFill/>
          </a:ln>
        </p:spPr>
      </p:pic>
      <p:pic>
        <p:nvPicPr>
          <p:cNvPr id="510" name="Google Shape;510;p75"/>
          <p:cNvPicPr preferRelativeResize="0"/>
          <p:nvPr/>
        </p:nvPicPr>
        <p:blipFill rotWithShape="1">
          <a:blip r:embed="rId4">
            <a:alphaModFix/>
          </a:blip>
          <a:srcRect b="0" l="0" r="0" t="0"/>
          <a:stretch/>
        </p:blipFill>
        <p:spPr>
          <a:xfrm>
            <a:off x="689093" y="935831"/>
            <a:ext cx="5236369" cy="528638"/>
          </a:xfrm>
          <a:prstGeom prst="rect">
            <a:avLst/>
          </a:prstGeom>
          <a:noFill/>
          <a:ln>
            <a:noFill/>
          </a:ln>
        </p:spPr>
      </p:pic>
      <p:pic>
        <p:nvPicPr>
          <p:cNvPr id="511" name="Google Shape;511;p75"/>
          <p:cNvPicPr preferRelativeResize="0"/>
          <p:nvPr/>
        </p:nvPicPr>
        <p:blipFill rotWithShape="1">
          <a:blip r:embed="rId5">
            <a:alphaModFix/>
          </a:blip>
          <a:srcRect b="0" l="0" r="0" t="0"/>
          <a:stretch/>
        </p:blipFill>
        <p:spPr>
          <a:xfrm>
            <a:off x="689093" y="1634342"/>
            <a:ext cx="5072063" cy="485775"/>
          </a:xfrm>
          <a:prstGeom prst="rect">
            <a:avLst/>
          </a:prstGeom>
          <a:noFill/>
          <a:ln>
            <a:noFill/>
          </a:ln>
        </p:spPr>
      </p:pic>
      <p:pic>
        <p:nvPicPr>
          <p:cNvPr id="512" name="Google Shape;512;p75"/>
          <p:cNvPicPr preferRelativeResize="0"/>
          <p:nvPr/>
        </p:nvPicPr>
        <p:blipFill rotWithShape="1">
          <a:blip r:embed="rId6">
            <a:alphaModFix/>
          </a:blip>
          <a:srcRect b="0" l="0" r="0" t="0"/>
          <a:stretch/>
        </p:blipFill>
        <p:spPr>
          <a:xfrm>
            <a:off x="639087" y="2289989"/>
            <a:ext cx="5409765" cy="301800"/>
          </a:xfrm>
          <a:prstGeom prst="rect">
            <a:avLst/>
          </a:prstGeom>
          <a:noFill/>
          <a:ln>
            <a:noFill/>
          </a:ln>
        </p:spPr>
      </p:pic>
      <p:pic>
        <p:nvPicPr>
          <p:cNvPr id="513" name="Google Shape;513;p75"/>
          <p:cNvPicPr preferRelativeResize="0"/>
          <p:nvPr/>
        </p:nvPicPr>
        <p:blipFill rotWithShape="1">
          <a:blip r:embed="rId7">
            <a:alphaModFix/>
          </a:blip>
          <a:srcRect b="0" l="0" r="0" t="0"/>
          <a:stretch/>
        </p:blipFill>
        <p:spPr>
          <a:xfrm>
            <a:off x="662375" y="2761662"/>
            <a:ext cx="5072064" cy="2391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6"/>
          <p:cNvPicPr preferRelativeResize="0"/>
          <p:nvPr/>
        </p:nvPicPr>
        <p:blipFill rotWithShape="1">
          <a:blip r:embed="rId3">
            <a:alphaModFix/>
          </a:blip>
          <a:srcRect b="0" l="0" r="0" t="0"/>
          <a:stretch/>
        </p:blipFill>
        <p:spPr>
          <a:xfrm>
            <a:off x="0" y="0"/>
            <a:ext cx="7257067" cy="774865"/>
          </a:xfrm>
          <a:prstGeom prst="rect">
            <a:avLst/>
          </a:prstGeom>
          <a:noFill/>
          <a:ln>
            <a:noFill/>
          </a:ln>
        </p:spPr>
      </p:pic>
      <p:pic>
        <p:nvPicPr>
          <p:cNvPr id="519" name="Google Shape;519;p76"/>
          <p:cNvPicPr preferRelativeResize="0"/>
          <p:nvPr/>
        </p:nvPicPr>
        <p:blipFill rotWithShape="1">
          <a:blip r:embed="rId4">
            <a:alphaModFix/>
          </a:blip>
          <a:srcRect b="0" l="0" r="0" t="0"/>
          <a:stretch/>
        </p:blipFill>
        <p:spPr>
          <a:xfrm>
            <a:off x="830390" y="984631"/>
            <a:ext cx="5298359" cy="1500280"/>
          </a:xfrm>
          <a:prstGeom prst="rect">
            <a:avLst/>
          </a:prstGeom>
          <a:noFill/>
          <a:ln>
            <a:noFill/>
          </a:ln>
        </p:spPr>
      </p:pic>
      <p:pic>
        <p:nvPicPr>
          <p:cNvPr id="520" name="Google Shape;520;p76"/>
          <p:cNvPicPr preferRelativeResize="0"/>
          <p:nvPr/>
        </p:nvPicPr>
        <p:blipFill rotWithShape="1">
          <a:blip r:embed="rId5">
            <a:alphaModFix/>
          </a:blip>
          <a:srcRect b="0" l="0" r="0" t="0"/>
          <a:stretch/>
        </p:blipFill>
        <p:spPr>
          <a:xfrm>
            <a:off x="830390" y="2756235"/>
            <a:ext cx="5276747" cy="67276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7"/>
          <p:cNvPicPr preferRelativeResize="0"/>
          <p:nvPr/>
        </p:nvPicPr>
        <p:blipFill rotWithShape="1">
          <a:blip r:embed="rId3">
            <a:alphaModFix/>
          </a:blip>
          <a:srcRect b="0" l="0" r="0" t="0"/>
          <a:stretch/>
        </p:blipFill>
        <p:spPr>
          <a:xfrm>
            <a:off x="0" y="0"/>
            <a:ext cx="6849095" cy="37587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8"/>
          <p:cNvPicPr preferRelativeResize="0"/>
          <p:nvPr/>
        </p:nvPicPr>
        <p:blipFill rotWithShape="1">
          <a:blip r:embed="rId3">
            <a:alphaModFix/>
          </a:blip>
          <a:srcRect b="0" l="0" r="0" t="0"/>
          <a:stretch/>
        </p:blipFill>
        <p:spPr>
          <a:xfrm>
            <a:off x="0" y="-1"/>
            <a:ext cx="7060250" cy="1442852"/>
          </a:xfrm>
          <a:prstGeom prst="rect">
            <a:avLst/>
          </a:prstGeom>
          <a:noFill/>
          <a:ln>
            <a:noFill/>
          </a:ln>
        </p:spPr>
      </p:pic>
      <p:pic>
        <p:nvPicPr>
          <p:cNvPr id="533" name="Google Shape;533;p78"/>
          <p:cNvPicPr preferRelativeResize="0"/>
          <p:nvPr/>
        </p:nvPicPr>
        <p:blipFill rotWithShape="1">
          <a:blip r:embed="rId4">
            <a:alphaModFix/>
          </a:blip>
          <a:srcRect b="0" l="0" r="0" t="0"/>
          <a:stretch/>
        </p:blipFill>
        <p:spPr>
          <a:xfrm>
            <a:off x="942743" y="1520458"/>
            <a:ext cx="5397907" cy="287560"/>
          </a:xfrm>
          <a:prstGeom prst="rect">
            <a:avLst/>
          </a:prstGeom>
          <a:noFill/>
          <a:ln>
            <a:noFill/>
          </a:ln>
        </p:spPr>
      </p:pic>
      <p:pic>
        <p:nvPicPr>
          <p:cNvPr id="534" name="Google Shape;534;p78"/>
          <p:cNvPicPr preferRelativeResize="0"/>
          <p:nvPr/>
        </p:nvPicPr>
        <p:blipFill rotWithShape="1">
          <a:blip r:embed="rId5">
            <a:alphaModFix/>
          </a:blip>
          <a:srcRect b="0" l="0" r="0" t="0"/>
          <a:stretch/>
        </p:blipFill>
        <p:spPr>
          <a:xfrm>
            <a:off x="462070" y="2320188"/>
            <a:ext cx="3558499" cy="351760"/>
          </a:xfrm>
          <a:prstGeom prst="rect">
            <a:avLst/>
          </a:prstGeom>
          <a:noFill/>
          <a:ln>
            <a:noFill/>
          </a:ln>
        </p:spPr>
      </p:pic>
      <p:pic>
        <p:nvPicPr>
          <p:cNvPr id="535" name="Google Shape;535;p78"/>
          <p:cNvPicPr preferRelativeResize="0"/>
          <p:nvPr/>
        </p:nvPicPr>
        <p:blipFill rotWithShape="1">
          <a:blip r:embed="rId6">
            <a:alphaModFix/>
          </a:blip>
          <a:srcRect b="0" l="0" r="0" t="0"/>
          <a:stretch/>
        </p:blipFill>
        <p:spPr>
          <a:xfrm>
            <a:off x="2471784" y="2671948"/>
            <a:ext cx="1548786" cy="801633"/>
          </a:xfrm>
          <a:prstGeom prst="rect">
            <a:avLst/>
          </a:prstGeom>
          <a:noFill/>
          <a:ln>
            <a:noFill/>
          </a:ln>
        </p:spPr>
      </p:pic>
      <p:pic>
        <p:nvPicPr>
          <p:cNvPr id="536" name="Google Shape;536;p78"/>
          <p:cNvPicPr preferRelativeResize="0"/>
          <p:nvPr/>
        </p:nvPicPr>
        <p:blipFill rotWithShape="1">
          <a:blip r:embed="rId7">
            <a:alphaModFix/>
          </a:blip>
          <a:srcRect b="0" l="0" r="0" t="0"/>
          <a:stretch/>
        </p:blipFill>
        <p:spPr>
          <a:xfrm>
            <a:off x="2794318" y="3446861"/>
            <a:ext cx="1561374" cy="712471"/>
          </a:xfrm>
          <a:prstGeom prst="rect">
            <a:avLst/>
          </a:prstGeom>
          <a:noFill/>
          <a:ln>
            <a:noFill/>
          </a:ln>
        </p:spPr>
      </p:pic>
      <p:pic>
        <p:nvPicPr>
          <p:cNvPr id="537" name="Google Shape;537;p78"/>
          <p:cNvPicPr preferRelativeResize="0"/>
          <p:nvPr/>
        </p:nvPicPr>
        <p:blipFill rotWithShape="1">
          <a:blip r:embed="rId8">
            <a:alphaModFix/>
          </a:blip>
          <a:srcRect b="0" l="0" r="0" t="0"/>
          <a:stretch/>
        </p:blipFill>
        <p:spPr>
          <a:xfrm>
            <a:off x="942743" y="1897941"/>
            <a:ext cx="5291802" cy="271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79"/>
          <p:cNvPicPr preferRelativeResize="0"/>
          <p:nvPr/>
        </p:nvPicPr>
        <p:blipFill rotWithShape="1">
          <a:blip r:embed="rId3">
            <a:alphaModFix/>
          </a:blip>
          <a:srcRect b="0" l="0" r="0" t="0"/>
          <a:stretch/>
        </p:blipFill>
        <p:spPr>
          <a:xfrm>
            <a:off x="0" y="0"/>
            <a:ext cx="6875813" cy="3046961"/>
          </a:xfrm>
          <a:prstGeom prst="rect">
            <a:avLst/>
          </a:prstGeom>
          <a:noFill/>
          <a:ln>
            <a:noFill/>
          </a:ln>
        </p:spPr>
      </p:pic>
      <p:pic>
        <p:nvPicPr>
          <p:cNvPr id="543" name="Google Shape;543;p79"/>
          <p:cNvPicPr preferRelativeResize="0"/>
          <p:nvPr/>
        </p:nvPicPr>
        <p:blipFill rotWithShape="1">
          <a:blip r:embed="rId4">
            <a:alphaModFix/>
          </a:blip>
          <a:srcRect b="0" l="0" r="0" t="0"/>
          <a:stretch/>
        </p:blipFill>
        <p:spPr>
          <a:xfrm>
            <a:off x="1855011" y="3162269"/>
            <a:ext cx="1917846" cy="729869"/>
          </a:xfrm>
          <a:prstGeom prst="rect">
            <a:avLst/>
          </a:prstGeom>
          <a:noFill/>
          <a:ln>
            <a:noFill/>
          </a:ln>
        </p:spPr>
      </p:pic>
      <p:pic>
        <p:nvPicPr>
          <p:cNvPr id="544" name="Google Shape;544;p79"/>
          <p:cNvPicPr preferRelativeResize="0"/>
          <p:nvPr/>
        </p:nvPicPr>
        <p:blipFill rotWithShape="1">
          <a:blip r:embed="rId5">
            <a:alphaModFix/>
          </a:blip>
          <a:srcRect b="0" l="0" r="0" t="0"/>
          <a:stretch/>
        </p:blipFill>
        <p:spPr>
          <a:xfrm>
            <a:off x="3849089" y="3162269"/>
            <a:ext cx="1143000" cy="514350"/>
          </a:xfrm>
          <a:prstGeom prst="rect">
            <a:avLst/>
          </a:prstGeom>
          <a:noFill/>
          <a:ln>
            <a:noFill/>
          </a:ln>
        </p:spPr>
      </p:pic>
      <p:pic>
        <p:nvPicPr>
          <p:cNvPr id="545" name="Google Shape;545;p79"/>
          <p:cNvPicPr preferRelativeResize="0"/>
          <p:nvPr/>
        </p:nvPicPr>
        <p:blipFill rotWithShape="1">
          <a:blip r:embed="rId6">
            <a:alphaModFix/>
          </a:blip>
          <a:srcRect b="0" l="0" r="0" t="0"/>
          <a:stretch/>
        </p:blipFill>
        <p:spPr>
          <a:xfrm>
            <a:off x="1703601" y="3892138"/>
            <a:ext cx="3554305" cy="312203"/>
          </a:xfrm>
          <a:prstGeom prst="rect">
            <a:avLst/>
          </a:prstGeom>
          <a:noFill/>
          <a:ln>
            <a:noFill/>
          </a:ln>
        </p:spPr>
      </p:pic>
      <p:pic>
        <p:nvPicPr>
          <p:cNvPr id="546" name="Google Shape;546;p79"/>
          <p:cNvPicPr preferRelativeResize="0"/>
          <p:nvPr/>
        </p:nvPicPr>
        <p:blipFill rotWithShape="1">
          <a:blip r:embed="rId7">
            <a:alphaModFix/>
          </a:blip>
          <a:srcRect b="0" l="0" r="0" t="0"/>
          <a:stretch/>
        </p:blipFill>
        <p:spPr>
          <a:xfrm>
            <a:off x="1708313" y="4284127"/>
            <a:ext cx="2064544" cy="271463"/>
          </a:xfrm>
          <a:prstGeom prst="rect">
            <a:avLst/>
          </a:prstGeom>
          <a:noFill/>
          <a:ln>
            <a:noFill/>
          </a:ln>
        </p:spPr>
      </p:pic>
      <p:pic>
        <p:nvPicPr>
          <p:cNvPr id="547" name="Google Shape;547;p79"/>
          <p:cNvPicPr preferRelativeResize="0"/>
          <p:nvPr/>
        </p:nvPicPr>
        <p:blipFill rotWithShape="1">
          <a:blip r:embed="rId8">
            <a:alphaModFix/>
          </a:blip>
          <a:srcRect b="0" l="0" r="0" t="0"/>
          <a:stretch/>
        </p:blipFill>
        <p:spPr>
          <a:xfrm>
            <a:off x="852610" y="4539059"/>
            <a:ext cx="5514975" cy="457200"/>
          </a:xfrm>
          <a:prstGeom prst="rect">
            <a:avLst/>
          </a:prstGeom>
          <a:noFill/>
          <a:ln>
            <a:noFill/>
          </a:ln>
        </p:spPr>
      </p:pic>
      <p:sp>
        <p:nvSpPr>
          <p:cNvPr id="548" name="Google Shape;548;p79"/>
          <p:cNvSpPr txBox="1"/>
          <p:nvPr/>
        </p:nvSpPr>
        <p:spPr>
          <a:xfrm>
            <a:off x="906550" y="3852200"/>
            <a:ext cx="3418200" cy="45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&gt; pt(1.87, df = 27, lower.tail = FALSE)*2</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[1] 0.0723635</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80"/>
          <p:cNvPicPr preferRelativeResize="0"/>
          <p:nvPr/>
        </p:nvPicPr>
        <p:blipFill rotWithShape="1">
          <a:blip r:embed="rId3">
            <a:alphaModFix/>
          </a:blip>
          <a:srcRect b="0" l="0" r="0" t="0"/>
          <a:stretch/>
        </p:blipFill>
        <p:spPr>
          <a:xfrm>
            <a:off x="0" y="-1"/>
            <a:ext cx="6452756" cy="1229096"/>
          </a:xfrm>
          <a:prstGeom prst="rect">
            <a:avLst/>
          </a:prstGeom>
          <a:noFill/>
          <a:ln>
            <a:noFill/>
          </a:ln>
        </p:spPr>
      </p:pic>
      <p:pic>
        <p:nvPicPr>
          <p:cNvPr id="554" name="Google Shape;554;p80"/>
          <p:cNvPicPr preferRelativeResize="0"/>
          <p:nvPr/>
        </p:nvPicPr>
        <p:blipFill rotWithShape="1">
          <a:blip r:embed="rId4">
            <a:alphaModFix/>
          </a:blip>
          <a:srcRect b="0" l="0" r="0" t="0"/>
          <a:stretch/>
        </p:blipFill>
        <p:spPr>
          <a:xfrm>
            <a:off x="2133383" y="1165313"/>
            <a:ext cx="2296495" cy="803023"/>
          </a:xfrm>
          <a:prstGeom prst="rect">
            <a:avLst/>
          </a:prstGeom>
          <a:noFill/>
          <a:ln>
            <a:noFill/>
          </a:ln>
        </p:spPr>
      </p:pic>
      <p:pic>
        <p:nvPicPr>
          <p:cNvPr id="555" name="Google Shape;555;p80"/>
          <p:cNvPicPr preferRelativeResize="0"/>
          <p:nvPr/>
        </p:nvPicPr>
        <p:blipFill rotWithShape="1">
          <a:blip r:embed="rId5">
            <a:alphaModFix/>
          </a:blip>
          <a:srcRect b="0" l="0" r="0" t="0"/>
          <a:stretch/>
        </p:blipFill>
        <p:spPr>
          <a:xfrm>
            <a:off x="2289664" y="2047937"/>
            <a:ext cx="1750219" cy="692944"/>
          </a:xfrm>
          <a:prstGeom prst="rect">
            <a:avLst/>
          </a:prstGeom>
          <a:noFill/>
          <a:ln>
            <a:noFill/>
          </a:ln>
        </p:spPr>
      </p:pic>
      <p:pic>
        <p:nvPicPr>
          <p:cNvPr id="556" name="Google Shape;556;p80"/>
          <p:cNvPicPr preferRelativeResize="0"/>
          <p:nvPr/>
        </p:nvPicPr>
        <p:blipFill rotWithShape="1">
          <a:blip r:embed="rId6">
            <a:alphaModFix/>
          </a:blip>
          <a:srcRect b="0" l="0" r="0" t="0"/>
          <a:stretch/>
        </p:blipFill>
        <p:spPr>
          <a:xfrm>
            <a:off x="4127000" y="2063430"/>
            <a:ext cx="1121569" cy="492919"/>
          </a:xfrm>
          <a:prstGeom prst="rect">
            <a:avLst/>
          </a:prstGeom>
          <a:noFill/>
          <a:ln>
            <a:noFill/>
          </a:ln>
        </p:spPr>
      </p:pic>
      <p:pic>
        <p:nvPicPr>
          <p:cNvPr id="557" name="Google Shape;557;p80"/>
          <p:cNvPicPr preferRelativeResize="0"/>
          <p:nvPr/>
        </p:nvPicPr>
        <p:blipFill rotWithShape="1">
          <a:blip r:embed="rId7">
            <a:alphaModFix/>
          </a:blip>
          <a:srcRect b="0" l="0" r="0" t="0"/>
          <a:stretch/>
        </p:blipFill>
        <p:spPr>
          <a:xfrm>
            <a:off x="2289664" y="2820482"/>
            <a:ext cx="2628900" cy="307181"/>
          </a:xfrm>
          <a:prstGeom prst="rect">
            <a:avLst/>
          </a:prstGeom>
          <a:noFill/>
          <a:ln>
            <a:noFill/>
          </a:ln>
        </p:spPr>
      </p:pic>
      <p:pic>
        <p:nvPicPr>
          <p:cNvPr id="558" name="Google Shape;558;p80"/>
          <p:cNvPicPr preferRelativeResize="0"/>
          <p:nvPr/>
        </p:nvPicPr>
        <p:blipFill rotWithShape="1">
          <a:blip r:embed="rId8">
            <a:alphaModFix/>
          </a:blip>
          <a:srcRect b="0" l="0" r="0" t="0"/>
          <a:stretch/>
        </p:blipFill>
        <p:spPr>
          <a:xfrm>
            <a:off x="2219109" y="3262096"/>
            <a:ext cx="2014537" cy="257175"/>
          </a:xfrm>
          <a:prstGeom prst="rect">
            <a:avLst/>
          </a:prstGeom>
          <a:noFill/>
          <a:ln>
            <a:noFill/>
          </a:ln>
        </p:spPr>
      </p:pic>
      <p:pic>
        <p:nvPicPr>
          <p:cNvPr id="559" name="Google Shape;559;p80"/>
          <p:cNvPicPr preferRelativeResize="0"/>
          <p:nvPr/>
        </p:nvPicPr>
        <p:blipFill rotWithShape="1">
          <a:blip r:embed="rId9">
            <a:alphaModFix/>
          </a:blip>
          <a:srcRect b="0" l="0" r="0" t="0"/>
          <a:stretch/>
        </p:blipFill>
        <p:spPr>
          <a:xfrm>
            <a:off x="708344" y="3744065"/>
            <a:ext cx="6299511" cy="539958"/>
          </a:xfrm>
          <a:prstGeom prst="rect">
            <a:avLst/>
          </a:prstGeom>
          <a:noFill/>
          <a:ln>
            <a:noFill/>
          </a:ln>
        </p:spPr>
      </p:pic>
      <p:sp>
        <p:nvSpPr>
          <p:cNvPr id="560" name="Google Shape;560;p80"/>
          <p:cNvSpPr txBox="1"/>
          <p:nvPr/>
        </p:nvSpPr>
        <p:spPr>
          <a:xfrm>
            <a:off x="5333400" y="3206550"/>
            <a:ext cx="3125100" cy="6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&gt; pt(3.81, df = 27, lower.tail = FALSE)*2</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[1] 0.0007300288</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ANOVA in R</a:t>
            </a:r>
            <a:endParaRPr/>
          </a:p>
        </p:txBody>
      </p:sp>
      <p:sp>
        <p:nvSpPr>
          <p:cNvPr id="566" name="Google Shape;566;p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Generic example</a:t>
            </a:r>
            <a:endParaRPr/>
          </a:p>
          <a:p>
            <a:pPr indent="0" lvl="2" marL="685800" rtl="0" algn="l">
              <a:lnSpc>
                <a:spcPct val="90000"/>
              </a:lnSpc>
              <a:spcBef>
                <a:spcPts val="400"/>
              </a:spcBef>
              <a:spcAft>
                <a:spcPts val="0"/>
              </a:spcAft>
              <a:buClr>
                <a:schemeClr val="dk1"/>
              </a:buClr>
              <a:buSzPts val="1700"/>
              <a:buNone/>
            </a:pPr>
            <a:r>
              <a:rPr lang="en" sz="1700"/>
              <a:t>Boxplot(data$num.var ~ data$factor)</a:t>
            </a:r>
            <a:endParaRPr/>
          </a:p>
          <a:p>
            <a:pPr indent="0" lvl="0" marL="0" rtl="0" algn="l">
              <a:lnSpc>
                <a:spcPct val="90000"/>
              </a:lnSpc>
              <a:spcBef>
                <a:spcPts val="800"/>
              </a:spcBef>
              <a:spcAft>
                <a:spcPts val="0"/>
              </a:spcAft>
              <a:buClr>
                <a:schemeClr val="dk1"/>
              </a:buClr>
              <a:buSzPts val="1700"/>
              <a:buNone/>
            </a:pPr>
            <a:r>
              <a:rPr lang="en" sz="1700"/>
              <a:t>	fit &lt;- lm(data$num.var ~ data$factor)</a:t>
            </a:r>
            <a:endParaRPr/>
          </a:p>
          <a:p>
            <a:pPr indent="0" lvl="0" marL="0" rtl="0" algn="l">
              <a:lnSpc>
                <a:spcPct val="90000"/>
              </a:lnSpc>
              <a:spcBef>
                <a:spcPts val="800"/>
              </a:spcBef>
              <a:spcAft>
                <a:spcPts val="0"/>
              </a:spcAft>
              <a:buClr>
                <a:schemeClr val="dk1"/>
              </a:buClr>
              <a:buSzPts val="1700"/>
              <a:buNone/>
            </a:pPr>
            <a:r>
              <a:rPr lang="en" sz="1700"/>
              <a:t>	anova(fit)</a:t>
            </a:r>
            <a:endParaRPr/>
          </a:p>
          <a:p>
            <a:pPr indent="0" lvl="1" marL="342900" rtl="0" algn="l">
              <a:lnSpc>
                <a:spcPct val="90000"/>
              </a:lnSpc>
              <a:spcBef>
                <a:spcPts val="400"/>
              </a:spcBef>
              <a:spcAft>
                <a:spcPts val="1600"/>
              </a:spcAft>
              <a:buClr>
                <a:schemeClr val="dk1"/>
              </a:buClr>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3">
            <a:alphaModFix/>
          </a:blip>
          <a:srcRect b="0" l="0" r="0" t="0"/>
          <a:stretch/>
        </p:blipFill>
        <p:spPr>
          <a:xfrm>
            <a:off x="0" y="0"/>
            <a:ext cx="7178041" cy="446966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Tukey’s post hoc</a:t>
            </a:r>
            <a:endParaRPr/>
          </a:p>
        </p:txBody>
      </p:sp>
      <p:sp>
        <p:nvSpPr>
          <p:cNvPr id="573" name="Google Shape;573;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This post hoc (after analysis) test will compute </a:t>
            </a:r>
            <a:r>
              <a:rPr i="1" lang="en"/>
              <a:t>which</a:t>
            </a:r>
            <a:r>
              <a:rPr lang="en"/>
              <a:t> of the pairwise comparisons are significant.</a:t>
            </a:r>
            <a:endParaRPr/>
          </a:p>
          <a:p>
            <a:pPr indent="0" lvl="0" marL="0" rtl="0" algn="l">
              <a:lnSpc>
                <a:spcPct val="90000"/>
              </a:lnSpc>
              <a:spcBef>
                <a:spcPts val="800"/>
              </a:spcBef>
              <a:spcAft>
                <a:spcPts val="0"/>
              </a:spcAft>
              <a:buClr>
                <a:schemeClr val="dk1"/>
              </a:buClr>
              <a:buSzPts val="2100"/>
              <a:buNone/>
            </a:pPr>
            <a:r>
              <a:t/>
            </a:r>
            <a:endParaRPr/>
          </a:p>
          <a:p>
            <a:pPr indent="0" lvl="0" marL="0" rtl="0" algn="l">
              <a:lnSpc>
                <a:spcPct val="90000"/>
              </a:lnSpc>
              <a:spcBef>
                <a:spcPts val="800"/>
              </a:spcBef>
              <a:spcAft>
                <a:spcPts val="0"/>
              </a:spcAft>
              <a:buClr>
                <a:schemeClr val="dk1"/>
              </a:buClr>
              <a:buSzPts val="2100"/>
              <a:buNone/>
            </a:pPr>
            <a:r>
              <a:rPr lang="en"/>
              <a:t>Tukey’s in R (generic example)</a:t>
            </a:r>
            <a:endParaRPr/>
          </a:p>
          <a:p>
            <a:pPr indent="0" lvl="0" marL="0" rtl="0" algn="l">
              <a:lnSpc>
                <a:spcPct val="90000"/>
              </a:lnSpc>
              <a:spcBef>
                <a:spcPts val="800"/>
              </a:spcBef>
              <a:spcAft>
                <a:spcPts val="0"/>
              </a:spcAft>
              <a:buClr>
                <a:schemeClr val="dk1"/>
              </a:buClr>
              <a:buSzPts val="2100"/>
              <a:buNone/>
            </a:pPr>
            <a:r>
              <a:rPr lang="en"/>
              <a:t>	</a:t>
            </a:r>
            <a:r>
              <a:rPr lang="en" sz="1700"/>
              <a:t>fit &lt;- aov(data$num.var ~ data$factor)</a:t>
            </a:r>
            <a:endParaRPr/>
          </a:p>
          <a:p>
            <a:pPr indent="0" lvl="0" marL="0" rtl="0" algn="l">
              <a:lnSpc>
                <a:spcPct val="90000"/>
              </a:lnSpc>
              <a:spcBef>
                <a:spcPts val="800"/>
              </a:spcBef>
              <a:spcAft>
                <a:spcPts val="1600"/>
              </a:spcAft>
              <a:buClr>
                <a:schemeClr val="dk1"/>
              </a:buClr>
              <a:buSzPts val="1700"/>
              <a:buNone/>
            </a:pPr>
            <a:r>
              <a:rPr lang="en" sz="1700"/>
              <a:t>	TukeyHSD(fit)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300"/>
              <a:t>Linear Regression</a:t>
            </a:r>
            <a:endParaRPr/>
          </a:p>
        </p:txBody>
      </p:sp>
      <p:sp>
        <p:nvSpPr>
          <p:cNvPr id="579" name="Google Shape;579;p8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Clr>
                <a:srgbClr val="888888"/>
              </a:buClr>
              <a:buSzPts val="1800"/>
              <a:buNone/>
            </a:pPr>
            <a:r>
              <a:t/>
            </a:r>
            <a:endParaRPr/>
          </a:p>
          <a:p>
            <a:pPr indent="0" lvl="0" marL="0" rtl="0" algn="l">
              <a:lnSpc>
                <a:spcPct val="80000"/>
              </a:lnSpc>
              <a:spcBef>
                <a:spcPts val="800"/>
              </a:spcBef>
              <a:spcAft>
                <a:spcPts val="1600"/>
              </a:spcAft>
              <a:buClr>
                <a:srgbClr val="888888"/>
              </a:buClr>
              <a:buSzPts val="1800"/>
              <a:buNone/>
            </a:pPr>
            <a:r>
              <a:rPr lang="en"/>
              <a:t>- Line fitting, residuals, and correlation</a:t>
            </a:r>
            <a:br>
              <a:rPr lang="en"/>
            </a:br>
            <a:br>
              <a:rPr lang="en"/>
            </a:b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4"/>
          <p:cNvPicPr preferRelativeResize="0"/>
          <p:nvPr/>
        </p:nvPicPr>
        <p:blipFill>
          <a:blip r:embed="rId3">
            <a:alphaModFix/>
          </a:blip>
          <a:stretch>
            <a:fillRect/>
          </a:stretch>
        </p:blipFill>
        <p:spPr>
          <a:xfrm>
            <a:off x="166175" y="1142150"/>
            <a:ext cx="8839204" cy="254127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5"/>
          <p:cNvPicPr preferRelativeResize="0"/>
          <p:nvPr/>
        </p:nvPicPr>
        <p:blipFill rotWithShape="1">
          <a:blip r:embed="rId3">
            <a:alphaModFix/>
          </a:blip>
          <a:srcRect b="4870" l="0" r="0" t="0"/>
          <a:stretch/>
        </p:blipFill>
        <p:spPr>
          <a:xfrm>
            <a:off x="0" y="0"/>
            <a:ext cx="9143998" cy="51435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86"/>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595" name="Google Shape;595;p86"/>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86"/>
          <p:cNvPicPr preferRelativeResize="0"/>
          <p:nvPr/>
        </p:nvPicPr>
        <p:blipFill rotWithShape="1">
          <a:blip r:embed="rId3">
            <a:alphaModFix/>
          </a:blip>
          <a:srcRect b="4871" l="62991" r="19861" t="17313"/>
          <a:stretch/>
        </p:blipFill>
        <p:spPr>
          <a:xfrm>
            <a:off x="5760000" y="936000"/>
            <a:ext cx="1567800" cy="4207500"/>
          </a:xfrm>
          <a:prstGeom prst="roundRect">
            <a:avLst>
              <a:gd fmla="val 16667" name="adj"/>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7"/>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602" name="Google Shape;602;p87"/>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87"/>
          <p:cNvPicPr preferRelativeResize="0"/>
          <p:nvPr/>
        </p:nvPicPr>
        <p:blipFill rotWithShape="1">
          <a:blip r:embed="rId3">
            <a:alphaModFix/>
          </a:blip>
          <a:srcRect b="4871" l="63512" r="2539" t="17313"/>
          <a:stretch/>
        </p:blipFill>
        <p:spPr>
          <a:xfrm>
            <a:off x="5808000" y="936000"/>
            <a:ext cx="3104100" cy="4207500"/>
          </a:xfrm>
          <a:prstGeom prst="roundRect">
            <a:avLst>
              <a:gd fmla="val 16667" name="adj"/>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88"/>
          <p:cNvPicPr preferRelativeResize="0"/>
          <p:nvPr/>
        </p:nvPicPr>
        <p:blipFill rotWithShape="1">
          <a:blip r:embed="rId3">
            <a:alphaModFix/>
          </a:blip>
          <a:srcRect b="4870" l="0" r="0" t="0"/>
          <a:stretch/>
        </p:blipFill>
        <p:spPr>
          <a:xfrm>
            <a:off x="0" y="0"/>
            <a:ext cx="9143998" cy="5143501"/>
          </a:xfrm>
          <a:prstGeom prst="rect">
            <a:avLst/>
          </a:prstGeom>
          <a:noFill/>
          <a:ln>
            <a:noFill/>
          </a:ln>
        </p:spPr>
      </p:pic>
      <p:sp>
        <p:nvSpPr>
          <p:cNvPr id="609" name="Google Shape;609;p88"/>
          <p:cNvSpPr/>
          <p:nvPr/>
        </p:nvSpPr>
        <p:spPr>
          <a:xfrm>
            <a:off x="6550" y="0"/>
            <a:ext cx="9137400" cy="5143500"/>
          </a:xfrm>
          <a:prstGeom prst="rect">
            <a:avLst/>
          </a:prstGeom>
          <a:solidFill>
            <a:srgbClr val="C8C8C8">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88"/>
          <p:cNvPicPr preferRelativeResize="0"/>
          <p:nvPr/>
        </p:nvPicPr>
        <p:blipFill rotWithShape="1">
          <a:blip r:embed="rId3">
            <a:alphaModFix/>
          </a:blip>
          <a:srcRect b="4871" l="78474" r="2538" t="17313"/>
          <a:stretch/>
        </p:blipFill>
        <p:spPr>
          <a:xfrm>
            <a:off x="7176000" y="936000"/>
            <a:ext cx="1736100" cy="4207500"/>
          </a:xfrm>
          <a:prstGeom prst="roundRect">
            <a:avLst>
              <a:gd fmla="val 16667" name="adj"/>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8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616" name="Google Shape;616;p8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1600"/>
              </a:spcAft>
              <a:buClr>
                <a:schemeClr val="dk1"/>
              </a:buClr>
              <a:buSzPts val="2100"/>
              <a:buChar char="●"/>
            </a:pPr>
            <a:r>
              <a:rPr lang="en"/>
              <a:t>Example 1: Calories per serving size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622" name="Google Shape;622;p90"/>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623" name="Google Shape;623;p90"/>
          <p:cNvSpPr txBox="1"/>
          <p:nvPr/>
        </p:nvSpPr>
        <p:spPr>
          <a:xfrm>
            <a:off x="5834743" y="1349828"/>
            <a:ext cx="2949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629" name="Google Shape;629;p91"/>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630" name="Google Shape;630;p91"/>
          <p:cNvSpPr txBox="1"/>
          <p:nvPr/>
        </p:nvSpPr>
        <p:spPr>
          <a:xfrm>
            <a:off x="5834743" y="1349828"/>
            <a:ext cx="2949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rotWithShape="1">
          <a:blip r:embed="rId3">
            <a:alphaModFix/>
          </a:blip>
          <a:srcRect b="0" l="0" r="0" t="0"/>
          <a:stretch/>
        </p:blipFill>
        <p:spPr>
          <a:xfrm>
            <a:off x="0" y="0"/>
            <a:ext cx="7015023" cy="1216152"/>
          </a:xfrm>
          <a:prstGeom prst="rect">
            <a:avLst/>
          </a:prstGeom>
          <a:noFill/>
          <a:ln>
            <a:noFill/>
          </a:ln>
        </p:spPr>
      </p:pic>
      <p:pic>
        <p:nvPicPr>
          <p:cNvPr id="157" name="Google Shape;157;p29"/>
          <p:cNvPicPr preferRelativeResize="0"/>
          <p:nvPr/>
        </p:nvPicPr>
        <p:blipFill rotWithShape="1">
          <a:blip r:embed="rId4">
            <a:alphaModFix/>
          </a:blip>
          <a:srcRect b="0" l="0" r="0" t="0"/>
          <a:stretch/>
        </p:blipFill>
        <p:spPr>
          <a:xfrm>
            <a:off x="1134999" y="1348597"/>
            <a:ext cx="5429250" cy="1092994"/>
          </a:xfrm>
          <a:prstGeom prst="rect">
            <a:avLst/>
          </a:prstGeom>
          <a:noFill/>
          <a:ln>
            <a:noFill/>
          </a:ln>
        </p:spPr>
      </p:pic>
      <p:cxnSp>
        <p:nvCxnSpPr>
          <p:cNvPr id="158" name="Google Shape;158;p29"/>
          <p:cNvCxnSpPr/>
          <p:nvPr/>
        </p:nvCxnSpPr>
        <p:spPr>
          <a:xfrm>
            <a:off x="1819656" y="1812797"/>
            <a:ext cx="1755600" cy="0"/>
          </a:xfrm>
          <a:prstGeom prst="straightConnector1">
            <a:avLst/>
          </a:prstGeom>
          <a:noFill/>
          <a:ln cap="flat" cmpd="sng" w="22225">
            <a:solidFill>
              <a:srgbClr val="FF0000"/>
            </a:solidFill>
            <a:prstDash val="solid"/>
            <a:miter lim="800000"/>
            <a:headEnd len="sm" w="sm" type="none"/>
            <a:tailEnd len="sm" w="sm" type="none"/>
          </a:ln>
        </p:spPr>
      </p:cxnSp>
      <p:pic>
        <p:nvPicPr>
          <p:cNvPr id="159" name="Google Shape;159;p29"/>
          <p:cNvPicPr preferRelativeResize="0"/>
          <p:nvPr/>
        </p:nvPicPr>
        <p:blipFill rotWithShape="1">
          <a:blip r:embed="rId5">
            <a:alphaModFix/>
          </a:blip>
          <a:srcRect b="0" l="0" r="0" t="0"/>
          <a:stretch/>
        </p:blipFill>
        <p:spPr>
          <a:xfrm>
            <a:off x="1134999" y="2814312"/>
            <a:ext cx="2021681" cy="1135856"/>
          </a:xfrm>
          <a:prstGeom prst="rect">
            <a:avLst/>
          </a:prstGeom>
          <a:noFill/>
          <a:ln>
            <a:noFill/>
          </a:ln>
        </p:spPr>
      </p:pic>
      <p:pic>
        <p:nvPicPr>
          <p:cNvPr id="160" name="Google Shape;160;p29"/>
          <p:cNvPicPr preferRelativeResize="0"/>
          <p:nvPr/>
        </p:nvPicPr>
        <p:blipFill rotWithShape="1">
          <a:blip r:embed="rId6">
            <a:alphaModFix/>
          </a:blip>
          <a:srcRect b="0" l="0" r="0" t="0"/>
          <a:stretch/>
        </p:blipFill>
        <p:spPr>
          <a:xfrm>
            <a:off x="3713893" y="3082202"/>
            <a:ext cx="2850356" cy="600075"/>
          </a:xfrm>
          <a:prstGeom prst="rect">
            <a:avLst/>
          </a:prstGeom>
          <a:noFill/>
          <a:ln>
            <a:noFill/>
          </a:ln>
        </p:spPr>
      </p:pic>
      <p:sp>
        <p:nvSpPr>
          <p:cNvPr id="161" name="Google Shape;161;p29"/>
          <p:cNvSpPr txBox="1"/>
          <p:nvPr/>
        </p:nvSpPr>
        <p:spPr>
          <a:xfrm>
            <a:off x="4347225" y="3142050"/>
            <a:ext cx="4239600" cy="48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                                      Assuming the variances of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457200" lvl="0" marL="914400" rtl="0" algn="l">
              <a:spcBef>
                <a:spcPts val="0"/>
              </a:spcBef>
              <a:spcAft>
                <a:spcPts val="0"/>
              </a:spcAft>
              <a:buNone/>
            </a:pPr>
            <a:r>
              <a:rPr lang="en">
                <a:latin typeface="Calibri"/>
                <a:ea typeface="Calibri"/>
                <a:cs typeface="Calibri"/>
                <a:sym typeface="Calibri"/>
              </a:rPr>
              <a:t>the samples are about the same.</a:t>
            </a:r>
            <a:endParaRPr>
              <a:latin typeface="Calibri"/>
              <a:ea typeface="Calibri"/>
              <a:cs typeface="Calibri"/>
              <a:sym typeface="Calibri"/>
            </a:endParaRPr>
          </a:p>
        </p:txBody>
      </p:sp>
      <p:pic>
        <p:nvPicPr>
          <p:cNvPr descr="df=n_1+n_2-2" id="162" name="Google Shape;162;p29" title="MathEquation,#000000"/>
          <p:cNvPicPr preferRelativeResize="0"/>
          <p:nvPr/>
        </p:nvPicPr>
        <p:blipFill>
          <a:blip r:embed="rId7">
            <a:alphaModFix/>
          </a:blip>
          <a:stretch>
            <a:fillRect/>
          </a:stretch>
        </p:blipFill>
        <p:spPr>
          <a:xfrm>
            <a:off x="4411800" y="3284087"/>
            <a:ext cx="1377544" cy="196300"/>
          </a:xfrm>
          <a:prstGeom prst="rect">
            <a:avLst/>
          </a:prstGeom>
          <a:noFill/>
          <a:ln>
            <a:noFill/>
          </a:ln>
        </p:spPr>
      </p:pic>
      <p:sp>
        <p:nvSpPr>
          <p:cNvPr id="163" name="Google Shape;163;p29"/>
          <p:cNvSpPr/>
          <p:nvPr/>
        </p:nvSpPr>
        <p:spPr>
          <a:xfrm>
            <a:off x="0" y="4238876"/>
            <a:ext cx="9009000" cy="864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400">
                <a:solidFill>
                  <a:srgbClr val="E3004D"/>
                </a:solidFill>
                <a:latin typeface="Arial"/>
                <a:ea typeface="Arial"/>
                <a:cs typeface="Arial"/>
                <a:sym typeface="Arial"/>
              </a:rPr>
              <a:t>Note: </a:t>
            </a:r>
            <a:r>
              <a:rPr i="1" lang="en">
                <a:solidFill>
                  <a:srgbClr val="333333"/>
                </a:solidFill>
              </a:rPr>
              <a:t>There is an alternative formula for the SE based on the “pooled” variance which gives a better estimate of the SE when the variances can be assumed to be roughly equal. If variances are assumed not equal, the df calculation is more complicated. The t.test() function in R will apply the correct formula if you indicate your assumption on the variances </a:t>
            </a:r>
            <a:endParaRPr sz="1400">
              <a:solidFill>
                <a:srgbClr val="1C4587"/>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636" name="Google Shape;636;p92"/>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637" name="Google Shape;637;p92"/>
          <p:cNvSpPr txBox="1"/>
          <p:nvPr/>
        </p:nvSpPr>
        <p:spPr>
          <a:xfrm>
            <a:off x="5834743" y="1349828"/>
            <a:ext cx="2949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Shape: Linear</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643" name="Google Shape;643;p93"/>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644" name="Google Shape;644;p93"/>
          <p:cNvSpPr txBox="1"/>
          <p:nvPr/>
        </p:nvSpPr>
        <p:spPr>
          <a:xfrm>
            <a:off x="5834743" y="1349828"/>
            <a:ext cx="2949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Shape: Linear</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Direction: Positive</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Correlation Coefficients &amp; Covariance</a:t>
            </a:r>
            <a:endParaRPr/>
          </a:p>
        </p:txBody>
      </p:sp>
      <p:sp>
        <p:nvSpPr>
          <p:cNvPr id="650" name="Google Shape;650;p9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Covariance: A measure of how much two variables change (linearly) together: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cov(X,Y)=\frac{1}{n}\sum(x_i-\bar{x})(y_i-\bar{y})" id="651" name="Google Shape;651;p94" title="MathEquation,#000000"/>
          <p:cNvPicPr preferRelativeResize="0"/>
          <p:nvPr/>
        </p:nvPicPr>
        <p:blipFill>
          <a:blip r:embed="rId3">
            <a:alphaModFix/>
          </a:blip>
          <a:stretch>
            <a:fillRect/>
          </a:stretch>
        </p:blipFill>
        <p:spPr>
          <a:xfrm>
            <a:off x="2492413" y="2415025"/>
            <a:ext cx="4370700" cy="42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Correlation Coefficients &amp; Covariance</a:t>
            </a:r>
            <a:endParaRPr/>
          </a:p>
        </p:txBody>
      </p:sp>
      <p:sp>
        <p:nvSpPr>
          <p:cNvPr id="657" name="Google Shape;657;p9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Covariance: A measure of how much two variables change (linearly) together: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Compare to variance of a single variable:</a:t>
            </a:r>
            <a:endParaRPr/>
          </a:p>
        </p:txBody>
      </p:sp>
      <p:pic>
        <p:nvPicPr>
          <p:cNvPr descr="cov(X,Y)=\frac{1}{n}\sum(x_i-\bar{x})(y_i-\bar{y})" id="658" name="Google Shape;658;p95" title="MathEquation,#000000"/>
          <p:cNvPicPr preferRelativeResize="0"/>
          <p:nvPr/>
        </p:nvPicPr>
        <p:blipFill>
          <a:blip r:embed="rId3">
            <a:alphaModFix/>
          </a:blip>
          <a:stretch>
            <a:fillRect/>
          </a:stretch>
        </p:blipFill>
        <p:spPr>
          <a:xfrm>
            <a:off x="2492413" y="2415025"/>
            <a:ext cx="4370700" cy="420675"/>
          </a:xfrm>
          <a:prstGeom prst="rect">
            <a:avLst/>
          </a:prstGeom>
          <a:noFill/>
          <a:ln>
            <a:noFill/>
          </a:ln>
        </p:spPr>
      </p:pic>
      <p:pic>
        <p:nvPicPr>
          <p:cNvPr descr="var(X) = \sigma^2=\frac{1}{n}\sum(x_i-\bar{x})^2" id="659" name="Google Shape;659;p95" title="MathEquation,#000000"/>
          <p:cNvPicPr preferRelativeResize="0"/>
          <p:nvPr/>
        </p:nvPicPr>
        <p:blipFill>
          <a:blip r:embed="rId4">
            <a:alphaModFix/>
          </a:blip>
          <a:stretch>
            <a:fillRect/>
          </a:stretch>
        </p:blipFill>
        <p:spPr>
          <a:xfrm>
            <a:off x="2605013" y="3899750"/>
            <a:ext cx="4145526" cy="456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Covariance</a:t>
            </a:r>
            <a:endParaRPr/>
          </a:p>
        </p:txBody>
      </p:sp>
      <p:pic>
        <p:nvPicPr>
          <p:cNvPr id="665" name="Google Shape;665;p96"/>
          <p:cNvPicPr preferRelativeResize="0"/>
          <p:nvPr/>
        </p:nvPicPr>
        <p:blipFill>
          <a:blip r:embed="rId3">
            <a:alphaModFix/>
          </a:blip>
          <a:stretch>
            <a:fillRect/>
          </a:stretch>
        </p:blipFill>
        <p:spPr>
          <a:xfrm>
            <a:off x="3418775" y="609050"/>
            <a:ext cx="5405223" cy="4316198"/>
          </a:xfrm>
          <a:prstGeom prst="rect">
            <a:avLst/>
          </a:prstGeom>
          <a:noFill/>
          <a:ln>
            <a:noFill/>
          </a:ln>
        </p:spPr>
      </p:pic>
      <p:pic>
        <p:nvPicPr>
          <p:cNvPr descr="cov(X,Y)=\frac{1}{n}\sum(x_i-\bar{x})(y_i-\bar{y})" id="666" name="Google Shape;666;p96" title="MathEquation,#000000"/>
          <p:cNvPicPr preferRelativeResize="0"/>
          <p:nvPr/>
        </p:nvPicPr>
        <p:blipFill>
          <a:blip r:embed="rId4">
            <a:alphaModFix/>
          </a:blip>
          <a:stretch>
            <a:fillRect/>
          </a:stretch>
        </p:blipFill>
        <p:spPr>
          <a:xfrm>
            <a:off x="706288" y="1291250"/>
            <a:ext cx="4370700" cy="420675"/>
          </a:xfrm>
          <a:prstGeom prst="rect">
            <a:avLst/>
          </a:prstGeom>
          <a:noFill/>
          <a:ln>
            <a:noFill/>
          </a:ln>
        </p:spPr>
      </p:pic>
      <p:sp>
        <p:nvSpPr>
          <p:cNvPr id="667" name="Google Shape;667;p96"/>
          <p:cNvSpPr/>
          <p:nvPr/>
        </p:nvSpPr>
        <p:spPr>
          <a:xfrm>
            <a:off x="6065138" y="2710900"/>
            <a:ext cx="112500" cy="1125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668" name="Google Shape;668;p96"/>
          <p:cNvSpPr txBox="1"/>
          <p:nvPr/>
        </p:nvSpPr>
        <p:spPr>
          <a:xfrm>
            <a:off x="1985750" y="3352225"/>
            <a:ext cx="2947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descr="(\bar{x},\bar{y})" id="669" name="Google Shape;669;p96" title="MathEquation,#000000"/>
          <p:cNvPicPr preferRelativeResize="0"/>
          <p:nvPr/>
        </p:nvPicPr>
        <p:blipFill>
          <a:blip r:embed="rId5">
            <a:alphaModFix/>
          </a:blip>
          <a:stretch>
            <a:fillRect/>
          </a:stretch>
        </p:blipFill>
        <p:spPr>
          <a:xfrm>
            <a:off x="6177650" y="2823400"/>
            <a:ext cx="495926" cy="243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Covariance</a:t>
            </a:r>
            <a:endParaRPr/>
          </a:p>
        </p:txBody>
      </p:sp>
      <p:pic>
        <p:nvPicPr>
          <p:cNvPr id="675" name="Google Shape;675;p97"/>
          <p:cNvPicPr preferRelativeResize="0"/>
          <p:nvPr/>
        </p:nvPicPr>
        <p:blipFill>
          <a:blip r:embed="rId3">
            <a:alphaModFix/>
          </a:blip>
          <a:stretch>
            <a:fillRect/>
          </a:stretch>
        </p:blipFill>
        <p:spPr>
          <a:xfrm>
            <a:off x="3418775" y="609050"/>
            <a:ext cx="5405223" cy="4316198"/>
          </a:xfrm>
          <a:prstGeom prst="rect">
            <a:avLst/>
          </a:prstGeom>
          <a:noFill/>
          <a:ln>
            <a:noFill/>
          </a:ln>
        </p:spPr>
      </p:pic>
      <p:pic>
        <p:nvPicPr>
          <p:cNvPr descr="cov(X,Y)=\frac{1}{n}\sum(x_i-\bar{x})(y_i-\bar{y})" id="676" name="Google Shape;676;p97" title="MathEquation,#000000"/>
          <p:cNvPicPr preferRelativeResize="0"/>
          <p:nvPr/>
        </p:nvPicPr>
        <p:blipFill>
          <a:blip r:embed="rId4">
            <a:alphaModFix/>
          </a:blip>
          <a:stretch>
            <a:fillRect/>
          </a:stretch>
        </p:blipFill>
        <p:spPr>
          <a:xfrm>
            <a:off x="706288" y="1291250"/>
            <a:ext cx="4370700" cy="420675"/>
          </a:xfrm>
          <a:prstGeom prst="rect">
            <a:avLst/>
          </a:prstGeom>
          <a:noFill/>
          <a:ln>
            <a:noFill/>
          </a:ln>
        </p:spPr>
      </p:pic>
      <p:sp>
        <p:nvSpPr>
          <p:cNvPr id="677" name="Google Shape;677;p97"/>
          <p:cNvSpPr/>
          <p:nvPr/>
        </p:nvSpPr>
        <p:spPr>
          <a:xfrm>
            <a:off x="6065138" y="2710900"/>
            <a:ext cx="112500" cy="1125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678" name="Google Shape;678;p97"/>
          <p:cNvSpPr txBox="1"/>
          <p:nvPr/>
        </p:nvSpPr>
        <p:spPr>
          <a:xfrm>
            <a:off x="1985750" y="3352225"/>
            <a:ext cx="2947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descr="(\bar{x},\bar{y})" id="679" name="Google Shape;679;p97" title="MathEquation,#000000"/>
          <p:cNvPicPr preferRelativeResize="0"/>
          <p:nvPr/>
        </p:nvPicPr>
        <p:blipFill>
          <a:blip r:embed="rId5">
            <a:alphaModFix/>
          </a:blip>
          <a:stretch>
            <a:fillRect/>
          </a:stretch>
        </p:blipFill>
        <p:spPr>
          <a:xfrm>
            <a:off x="6177650" y="2823400"/>
            <a:ext cx="495926" cy="243000"/>
          </a:xfrm>
          <a:prstGeom prst="rect">
            <a:avLst/>
          </a:prstGeom>
          <a:noFill/>
          <a:ln>
            <a:noFill/>
          </a:ln>
        </p:spPr>
      </p:pic>
      <p:sp>
        <p:nvSpPr>
          <p:cNvPr id="680" name="Google Shape;680;p97"/>
          <p:cNvSpPr/>
          <p:nvPr/>
        </p:nvSpPr>
        <p:spPr>
          <a:xfrm>
            <a:off x="7687513" y="1599425"/>
            <a:ext cx="112500" cy="1125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681" name="Google Shape;681;p97"/>
          <p:cNvSpPr/>
          <p:nvPr/>
        </p:nvSpPr>
        <p:spPr>
          <a:xfrm>
            <a:off x="4175463" y="3825475"/>
            <a:ext cx="112500" cy="1125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pic>
        <p:nvPicPr>
          <p:cNvPr descr="\begin{array}{c}&#10;(\text{Above Average x, Above Average y}) \\&#10;( +, \ +) \\&#10;cov_i = + \cdot + = +&#10;\end{array}" id="682" name="Google Shape;682;p97" title="MathEquation,#000000"/>
          <p:cNvPicPr preferRelativeResize="0"/>
          <p:nvPr/>
        </p:nvPicPr>
        <p:blipFill>
          <a:blip r:embed="rId6">
            <a:alphaModFix/>
          </a:blip>
          <a:stretch>
            <a:fillRect/>
          </a:stretch>
        </p:blipFill>
        <p:spPr>
          <a:xfrm>
            <a:off x="6816013" y="1826375"/>
            <a:ext cx="1855526" cy="517225"/>
          </a:xfrm>
          <a:prstGeom prst="rect">
            <a:avLst/>
          </a:prstGeom>
          <a:noFill/>
          <a:ln>
            <a:noFill/>
          </a:ln>
        </p:spPr>
      </p:pic>
      <p:pic>
        <p:nvPicPr>
          <p:cNvPr descr="\begin{array}{c}&#10;(\text{Below Average x, Below Average y}) \\&#10;( -, \ -) \\&#10;cov_i = - \cdot - = +&#10;\end{array}" id="683" name="Google Shape;683;p97" title="MathEquation,#000000"/>
          <p:cNvPicPr preferRelativeResize="0"/>
          <p:nvPr/>
        </p:nvPicPr>
        <p:blipFill>
          <a:blip r:embed="rId7">
            <a:alphaModFix/>
          </a:blip>
          <a:stretch>
            <a:fillRect/>
          </a:stretch>
        </p:blipFill>
        <p:spPr>
          <a:xfrm>
            <a:off x="3312225" y="3178800"/>
            <a:ext cx="1839010" cy="51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Covariance</a:t>
            </a:r>
            <a:endParaRPr/>
          </a:p>
        </p:txBody>
      </p:sp>
      <p:pic>
        <p:nvPicPr>
          <p:cNvPr id="689" name="Google Shape;689;p98"/>
          <p:cNvPicPr preferRelativeResize="0"/>
          <p:nvPr/>
        </p:nvPicPr>
        <p:blipFill>
          <a:blip r:embed="rId3">
            <a:alphaModFix/>
          </a:blip>
          <a:stretch>
            <a:fillRect/>
          </a:stretch>
        </p:blipFill>
        <p:spPr>
          <a:xfrm>
            <a:off x="3418775" y="609050"/>
            <a:ext cx="5405223" cy="4316198"/>
          </a:xfrm>
          <a:prstGeom prst="rect">
            <a:avLst/>
          </a:prstGeom>
          <a:noFill/>
          <a:ln>
            <a:noFill/>
          </a:ln>
        </p:spPr>
      </p:pic>
      <p:pic>
        <p:nvPicPr>
          <p:cNvPr descr="cov(X,Y)=\frac{1}{n}\sum(x_i-\bar{x})(y_i-\bar{y})" id="690" name="Google Shape;690;p98" title="MathEquation,#000000"/>
          <p:cNvPicPr preferRelativeResize="0"/>
          <p:nvPr/>
        </p:nvPicPr>
        <p:blipFill>
          <a:blip r:embed="rId4">
            <a:alphaModFix/>
          </a:blip>
          <a:stretch>
            <a:fillRect/>
          </a:stretch>
        </p:blipFill>
        <p:spPr>
          <a:xfrm>
            <a:off x="706288" y="1291250"/>
            <a:ext cx="4370700" cy="420675"/>
          </a:xfrm>
          <a:prstGeom prst="rect">
            <a:avLst/>
          </a:prstGeom>
          <a:noFill/>
          <a:ln>
            <a:noFill/>
          </a:ln>
        </p:spPr>
      </p:pic>
      <p:sp>
        <p:nvSpPr>
          <p:cNvPr id="691" name="Google Shape;691;p98"/>
          <p:cNvSpPr/>
          <p:nvPr/>
        </p:nvSpPr>
        <p:spPr>
          <a:xfrm>
            <a:off x="6065138" y="2710900"/>
            <a:ext cx="112500" cy="1125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692" name="Google Shape;692;p98"/>
          <p:cNvSpPr txBox="1"/>
          <p:nvPr/>
        </p:nvSpPr>
        <p:spPr>
          <a:xfrm>
            <a:off x="1985750" y="3352225"/>
            <a:ext cx="2947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descr="(\bar{x},\bar{y})" id="693" name="Google Shape;693;p98" title="MathEquation,#000000"/>
          <p:cNvPicPr preferRelativeResize="0"/>
          <p:nvPr/>
        </p:nvPicPr>
        <p:blipFill>
          <a:blip r:embed="rId5">
            <a:alphaModFix/>
          </a:blip>
          <a:stretch>
            <a:fillRect/>
          </a:stretch>
        </p:blipFill>
        <p:spPr>
          <a:xfrm>
            <a:off x="6177650" y="2823400"/>
            <a:ext cx="495926" cy="243000"/>
          </a:xfrm>
          <a:prstGeom prst="rect">
            <a:avLst/>
          </a:prstGeom>
          <a:noFill/>
          <a:ln>
            <a:noFill/>
          </a:ln>
        </p:spPr>
      </p:pic>
      <p:sp>
        <p:nvSpPr>
          <p:cNvPr id="694" name="Google Shape;694;p98"/>
          <p:cNvSpPr/>
          <p:nvPr/>
        </p:nvSpPr>
        <p:spPr>
          <a:xfrm>
            <a:off x="4459488" y="1860450"/>
            <a:ext cx="112500" cy="112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695" name="Google Shape;695;p98"/>
          <p:cNvSpPr/>
          <p:nvPr/>
        </p:nvSpPr>
        <p:spPr>
          <a:xfrm>
            <a:off x="7630038" y="3948325"/>
            <a:ext cx="112500" cy="112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pic>
        <p:nvPicPr>
          <p:cNvPr descr="\begin{array}{c}&#10;(\text{Below Average x, Above Average y}) \\&#10;( -, \ +) \\&#10;cov_i = - \cdot + = -&#10;\end{array}" id="696" name="Google Shape;696;p98" title="MathEquation,#000000"/>
          <p:cNvPicPr preferRelativeResize="0"/>
          <p:nvPr/>
        </p:nvPicPr>
        <p:blipFill>
          <a:blip r:embed="rId6">
            <a:alphaModFix/>
          </a:blip>
          <a:stretch>
            <a:fillRect/>
          </a:stretch>
        </p:blipFill>
        <p:spPr>
          <a:xfrm>
            <a:off x="4504398" y="2129388"/>
            <a:ext cx="1270000" cy="355600"/>
          </a:xfrm>
          <a:prstGeom prst="rect">
            <a:avLst/>
          </a:prstGeom>
          <a:noFill/>
          <a:ln>
            <a:noFill/>
          </a:ln>
        </p:spPr>
      </p:pic>
      <p:pic>
        <p:nvPicPr>
          <p:cNvPr descr="\begin{array}{c}&#10;(\text{Above Average x, Below Average y}) \\&#10;( +, \ -) \\&#10;cov_i = + \cdot - = -&#10;\end{array}" id="697" name="Google Shape;697;p98" title="MathEquation,#000000"/>
          <p:cNvPicPr preferRelativeResize="0"/>
          <p:nvPr/>
        </p:nvPicPr>
        <p:blipFill>
          <a:blip r:embed="rId7">
            <a:alphaModFix/>
          </a:blip>
          <a:stretch>
            <a:fillRect/>
          </a:stretch>
        </p:blipFill>
        <p:spPr>
          <a:xfrm>
            <a:off x="7197450" y="3505790"/>
            <a:ext cx="1270000" cy="35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Correlation Coefficients &amp; Covariance</a:t>
            </a:r>
            <a:endParaRPr/>
          </a:p>
        </p:txBody>
      </p:sp>
      <p:sp>
        <p:nvSpPr>
          <p:cNvPr id="703" name="Google Shape;703;p9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Correlation</a:t>
            </a:r>
            <a:r>
              <a:rPr lang="en"/>
              <a:t>: (specifically Pearson correlation, r) is a standardized version of </a:t>
            </a:r>
            <a:r>
              <a:rPr i="1" lang="en"/>
              <a:t>cov</a:t>
            </a:r>
            <a:r>
              <a:rPr lang="en"/>
              <a:t>(X,Y)</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n"/>
              <a:t>Also measures degree of linear relationship</a:t>
            </a:r>
            <a:endParaRPr/>
          </a:p>
          <a:p>
            <a:pPr indent="-317500" lvl="0" marL="457200" rtl="0" algn="l">
              <a:spcBef>
                <a:spcPts val="0"/>
              </a:spcBef>
              <a:spcAft>
                <a:spcPts val="0"/>
              </a:spcAft>
              <a:buSzPts val="1400"/>
              <a:buChar char="●"/>
            </a:pPr>
            <a:r>
              <a:rPr lang="en"/>
              <a:t>While </a:t>
            </a:r>
            <a:r>
              <a:rPr i="1" lang="en"/>
              <a:t>cov(X,Y)</a:t>
            </a:r>
            <a:r>
              <a:rPr lang="en"/>
              <a:t> can take any value, </a:t>
            </a:r>
            <a:r>
              <a:rPr i="1" lang="en"/>
              <a:t>r</a:t>
            </a:r>
            <a:r>
              <a:rPr lang="en"/>
              <a:t>, or </a:t>
            </a:r>
            <a:r>
              <a:rPr i="1" lang="en"/>
              <a:t>cor(X,Y)</a:t>
            </a:r>
            <a:r>
              <a:rPr lang="en"/>
              <a:t> is always between -1 and 1</a:t>
            </a:r>
            <a:endParaRPr/>
          </a:p>
        </p:txBody>
      </p:sp>
      <p:pic>
        <p:nvPicPr>
          <p:cNvPr descr="cor(X,Y) = r = \frac{cov(X,Y)}{\sigma_X \sigma_Y}" id="704" name="Google Shape;704;p99" title="MathEquation,#000000"/>
          <p:cNvPicPr preferRelativeResize="0"/>
          <p:nvPr/>
        </p:nvPicPr>
        <p:blipFill>
          <a:blip r:embed="rId3">
            <a:alphaModFix/>
          </a:blip>
          <a:stretch>
            <a:fillRect/>
          </a:stretch>
        </p:blipFill>
        <p:spPr>
          <a:xfrm>
            <a:off x="2633075" y="2254250"/>
            <a:ext cx="3877862" cy="635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100"/>
          <p:cNvPicPr preferRelativeResize="0"/>
          <p:nvPr/>
        </p:nvPicPr>
        <p:blipFill rotWithShape="1">
          <a:blip r:embed="rId3">
            <a:alphaModFix/>
          </a:blip>
          <a:srcRect b="0" l="0" r="0" t="0"/>
          <a:stretch/>
        </p:blipFill>
        <p:spPr>
          <a:xfrm>
            <a:off x="2537799" y="1369219"/>
            <a:ext cx="6606202" cy="3017520"/>
          </a:xfrm>
          <a:prstGeom prst="rect">
            <a:avLst/>
          </a:prstGeom>
          <a:noFill/>
          <a:ln>
            <a:noFill/>
          </a:ln>
        </p:spPr>
      </p:pic>
      <p:sp>
        <p:nvSpPr>
          <p:cNvPr id="710" name="Google Shape;710;p10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Pearson Correlation Coefficient, </a:t>
            </a:r>
            <a:r>
              <a:rPr i="1" lang="en"/>
              <a:t>r</a:t>
            </a:r>
            <a:endParaRPr/>
          </a:p>
        </p:txBody>
      </p:sp>
      <p:sp>
        <p:nvSpPr>
          <p:cNvPr id="711" name="Google Shape;711;p100"/>
          <p:cNvSpPr txBox="1"/>
          <p:nvPr>
            <p:ph idx="1" type="body"/>
          </p:nvPr>
        </p:nvSpPr>
        <p:spPr>
          <a:xfrm>
            <a:off x="50625" y="1369225"/>
            <a:ext cx="2761200" cy="35007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r = 1   perfect linear correlation</a:t>
            </a:r>
            <a:endParaRPr/>
          </a:p>
          <a:p>
            <a:pPr indent="-171450" lvl="0" marL="177800" rtl="0" algn="l">
              <a:lnSpc>
                <a:spcPct val="90000"/>
              </a:lnSpc>
              <a:spcBef>
                <a:spcPts val="800"/>
              </a:spcBef>
              <a:spcAft>
                <a:spcPts val="0"/>
              </a:spcAft>
              <a:buClr>
                <a:schemeClr val="dk1"/>
              </a:buClr>
              <a:buSzPts val="2100"/>
              <a:buChar char="●"/>
            </a:pPr>
            <a:r>
              <a:rPr lang="en"/>
              <a:t>r = -1   perfect linear correlation</a:t>
            </a:r>
            <a:endParaRPr/>
          </a:p>
          <a:p>
            <a:pPr indent="-171450" lvl="0" marL="177800" rtl="0" algn="l">
              <a:lnSpc>
                <a:spcPct val="90000"/>
              </a:lnSpc>
              <a:spcBef>
                <a:spcPts val="800"/>
              </a:spcBef>
              <a:spcAft>
                <a:spcPts val="0"/>
              </a:spcAft>
              <a:buClr>
                <a:schemeClr val="dk1"/>
              </a:buClr>
              <a:buSzPts val="2100"/>
              <a:buChar char="●"/>
            </a:pPr>
            <a:r>
              <a:rPr lang="en"/>
              <a:t>r = 0   no </a:t>
            </a:r>
            <a:r>
              <a:rPr b="1" lang="en"/>
              <a:t>LINEAR</a:t>
            </a:r>
            <a:r>
              <a:rPr lang="en"/>
              <a:t> correlation</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1600"/>
              </a:spcAft>
              <a:buClr>
                <a:schemeClr val="dk1"/>
              </a:buClr>
              <a:buSzPts val="2100"/>
              <a:buChar char="●"/>
            </a:pPr>
            <a:r>
              <a:rPr lang="en"/>
              <a:t>r says nothing about the “steepness”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717" name="Google Shape;717;p101"/>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718" name="Google Shape;718;p101"/>
          <p:cNvSpPr txBox="1"/>
          <p:nvPr/>
        </p:nvSpPr>
        <p:spPr>
          <a:xfrm>
            <a:off x="5834743" y="1349828"/>
            <a:ext cx="2949900" cy="200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Shape: Linear</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Direction: Positive</a:t>
            </a:r>
            <a:endParaRPr sz="1100"/>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0"/>
          <p:cNvPicPr preferRelativeResize="0"/>
          <p:nvPr/>
        </p:nvPicPr>
        <p:blipFill rotWithShape="1">
          <a:blip r:embed="rId3">
            <a:alphaModFix/>
          </a:blip>
          <a:srcRect b="0" l="0" r="0" t="0"/>
          <a:stretch/>
        </p:blipFill>
        <p:spPr>
          <a:xfrm>
            <a:off x="0" y="0"/>
            <a:ext cx="6588218" cy="2057401"/>
          </a:xfrm>
          <a:prstGeom prst="rect">
            <a:avLst/>
          </a:prstGeom>
          <a:noFill/>
          <a:ln>
            <a:noFill/>
          </a:ln>
        </p:spPr>
      </p:pic>
      <p:pic>
        <p:nvPicPr>
          <p:cNvPr id="169" name="Google Shape;169;p30"/>
          <p:cNvPicPr preferRelativeResize="0"/>
          <p:nvPr/>
        </p:nvPicPr>
        <p:blipFill rotWithShape="1">
          <a:blip r:embed="rId4">
            <a:alphaModFix/>
          </a:blip>
          <a:srcRect b="0" l="0" r="0" t="0"/>
          <a:stretch/>
        </p:blipFill>
        <p:spPr>
          <a:xfrm>
            <a:off x="2342007" y="2304574"/>
            <a:ext cx="2686050" cy="442913"/>
          </a:xfrm>
          <a:prstGeom prst="rect">
            <a:avLst/>
          </a:prstGeom>
          <a:noFill/>
          <a:ln>
            <a:noFill/>
          </a:ln>
        </p:spPr>
      </p:pic>
      <p:pic>
        <p:nvPicPr>
          <p:cNvPr id="170" name="Google Shape;170;p30"/>
          <p:cNvPicPr preferRelativeResize="0"/>
          <p:nvPr/>
        </p:nvPicPr>
        <p:blipFill rotWithShape="1">
          <a:blip r:embed="rId5">
            <a:alphaModFix/>
          </a:blip>
          <a:srcRect b="0" l="0" r="0" t="0"/>
          <a:stretch/>
        </p:blipFill>
        <p:spPr>
          <a:xfrm>
            <a:off x="2656046" y="2886361"/>
            <a:ext cx="1728787" cy="614363"/>
          </a:xfrm>
          <a:prstGeom prst="rect">
            <a:avLst/>
          </a:prstGeom>
          <a:noFill/>
          <a:ln>
            <a:noFill/>
          </a:ln>
        </p:spPr>
      </p:pic>
      <p:pic>
        <p:nvPicPr>
          <p:cNvPr id="171" name="Google Shape;171;p30"/>
          <p:cNvPicPr preferRelativeResize="0"/>
          <p:nvPr/>
        </p:nvPicPr>
        <p:blipFill rotWithShape="1">
          <a:blip r:embed="rId6">
            <a:alphaModFix/>
          </a:blip>
          <a:srcRect b="0" l="0" r="0" t="0"/>
          <a:stretch/>
        </p:blipFill>
        <p:spPr>
          <a:xfrm>
            <a:off x="2656046" y="3605308"/>
            <a:ext cx="878681" cy="6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724" name="Google Shape;724;p102"/>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725" name="Google Shape;725;p102"/>
          <p:cNvSpPr txBox="1"/>
          <p:nvPr/>
        </p:nvSpPr>
        <p:spPr>
          <a:xfrm>
            <a:off x="5834743" y="1349828"/>
            <a:ext cx="2949900" cy="200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Shape: Linear</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Direction: Positive</a:t>
            </a:r>
            <a:endParaRPr sz="1100"/>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Estimate the Correlation</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pic>
        <p:nvPicPr>
          <p:cNvPr id="731" name="Google Shape;731;p103"/>
          <p:cNvPicPr preferRelativeResize="0"/>
          <p:nvPr>
            <p:ph idx="1" type="body"/>
          </p:nvPr>
        </p:nvPicPr>
        <p:blipFill rotWithShape="1">
          <a:blip r:embed="rId3">
            <a:alphaModFix/>
          </a:blip>
          <a:srcRect b="0" l="0" r="0" t="0"/>
          <a:stretch/>
        </p:blipFill>
        <p:spPr>
          <a:xfrm>
            <a:off x="710530" y="1268016"/>
            <a:ext cx="4849200" cy="3263400"/>
          </a:xfrm>
          <a:prstGeom prst="rect">
            <a:avLst/>
          </a:prstGeom>
          <a:noFill/>
          <a:ln>
            <a:noFill/>
          </a:ln>
        </p:spPr>
      </p:pic>
      <p:sp>
        <p:nvSpPr>
          <p:cNvPr id="732" name="Google Shape;732;p103"/>
          <p:cNvSpPr txBox="1"/>
          <p:nvPr/>
        </p:nvSpPr>
        <p:spPr>
          <a:xfrm>
            <a:off x="5834743" y="1349828"/>
            <a:ext cx="2949900" cy="200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Describe the Association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Strength: Strong</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Shape: Linear</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Direction: Positive</a:t>
            </a:r>
            <a:endParaRPr sz="1100"/>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Estimate the Correlation</a:t>
            </a:r>
            <a:endParaRPr sz="1100"/>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 = 0.95</a:t>
            </a:r>
            <a:endParaRPr sz="11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sp>
        <p:nvSpPr>
          <p:cNvPr id="738" name="Google Shape;738;p104"/>
          <p:cNvSpPr txBox="1"/>
          <p:nvPr>
            <p:ph idx="1" type="body"/>
          </p:nvPr>
        </p:nvSpPr>
        <p:spPr>
          <a:xfrm>
            <a:off x="983317" y="2102133"/>
            <a:ext cx="2779800" cy="2530500"/>
          </a:xfrm>
          <a:prstGeom prst="rect">
            <a:avLst/>
          </a:prstGeom>
          <a:blipFill rotWithShape="1">
            <a:blip r:embed="rId3">
              <a:alphaModFix/>
            </a:blip>
            <a:stretch>
              <a:fillRect b="0" l="-989" r="0" t="-234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739" name="Google Shape;739;p104"/>
          <p:cNvPicPr preferRelativeResize="0"/>
          <p:nvPr/>
        </p:nvPicPr>
        <p:blipFill rotWithShape="1">
          <a:blip r:embed="rId4">
            <a:alphaModFix/>
          </a:blip>
          <a:srcRect b="0" l="0" r="0" t="0"/>
          <a:stretch/>
        </p:blipFill>
        <p:spPr>
          <a:xfrm>
            <a:off x="3408589" y="1268016"/>
            <a:ext cx="5505450" cy="3705225"/>
          </a:xfrm>
          <a:prstGeom prst="rect">
            <a:avLst/>
          </a:prstGeom>
          <a:noFill/>
          <a:ln>
            <a:noFill/>
          </a:ln>
        </p:spPr>
      </p:pic>
      <p:pic>
        <p:nvPicPr>
          <p:cNvPr id="740" name="Google Shape;740;p104"/>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741" name="Google Shape;741;p104"/>
          <p:cNvSpPr/>
          <p:nvPr/>
        </p:nvSpPr>
        <p:spPr>
          <a:xfrm>
            <a:off x="841666" y="2779601"/>
            <a:ext cx="2514600" cy="377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41"/>
                                        </p:tgtEl>
                                      </p:cBhvr>
                                    </p:animEffect>
                                    <p:set>
                                      <p:cBhvr>
                                        <p:cTn dur="1" fill="hold">
                                          <p:stCondLst>
                                            <p:cond delay="500"/>
                                          </p:stCondLst>
                                        </p:cTn>
                                        <p:tgtEl>
                                          <p:spTgt spid="7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05"/>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sp>
        <p:nvSpPr>
          <p:cNvPr id="747" name="Google Shape;747;p10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sp>
        <p:nvSpPr>
          <p:cNvPr id="748" name="Google Shape;748;p105"/>
          <p:cNvSpPr txBox="1"/>
          <p:nvPr>
            <p:ph idx="1" type="body"/>
          </p:nvPr>
        </p:nvSpPr>
        <p:spPr>
          <a:xfrm>
            <a:off x="976993" y="2091248"/>
            <a:ext cx="2779800" cy="2530500"/>
          </a:xfrm>
          <a:prstGeom prst="rect">
            <a:avLst/>
          </a:prstGeom>
          <a:blipFill rotWithShape="1">
            <a:blip r:embed="rId4">
              <a:alphaModFix/>
            </a:blip>
            <a:stretch>
              <a:fillRect b="0" l="-98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749" name="Google Shape;749;p105"/>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750" name="Google Shape;750;p105"/>
          <p:cNvSpPr txBox="1"/>
          <p:nvPr/>
        </p:nvSpPr>
        <p:spPr>
          <a:xfrm>
            <a:off x="65314" y="2677886"/>
            <a:ext cx="1408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response variable</a:t>
            </a:r>
            <a:endParaRPr sz="1100"/>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51" name="Google Shape;751;p105"/>
          <p:cNvSpPr txBox="1"/>
          <p:nvPr/>
        </p:nvSpPr>
        <p:spPr>
          <a:xfrm>
            <a:off x="1256926" y="2920250"/>
            <a:ext cx="928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intercept</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52" name="Google Shape;752;p105"/>
          <p:cNvSpPr txBox="1"/>
          <p:nvPr/>
        </p:nvSpPr>
        <p:spPr>
          <a:xfrm>
            <a:off x="2185524" y="2677875"/>
            <a:ext cx="766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53" name="Google Shape;753;p105"/>
          <p:cNvSpPr txBox="1"/>
          <p:nvPr/>
        </p:nvSpPr>
        <p:spPr>
          <a:xfrm>
            <a:off x="2746625" y="2939150"/>
            <a:ext cx="1066200" cy="4845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400">
                <a:solidFill>
                  <a:srgbClr val="FF0000"/>
                </a:solidFill>
                <a:latin typeface="Calibri"/>
                <a:ea typeface="Calibri"/>
                <a:cs typeface="Calibri"/>
                <a:sym typeface="Calibri"/>
              </a:rPr>
              <a:t>explanatory variable</a:t>
            </a:r>
            <a:endParaRPr b="1" i="1" sz="14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754" name="Google Shape;754;p105"/>
          <p:cNvCxnSpPr/>
          <p:nvPr/>
        </p:nvCxnSpPr>
        <p:spPr>
          <a:xfrm flipH="1" rot="10800000">
            <a:off x="708891" y="2402538"/>
            <a:ext cx="252600" cy="319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55" name="Google Shape;755;p105"/>
          <p:cNvCxnSpPr/>
          <p:nvPr/>
        </p:nvCxnSpPr>
        <p:spPr>
          <a:xfrm flipH="1" rot="10800000">
            <a:off x="1590661" y="2481679"/>
            <a:ext cx="144900" cy="47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56" name="Google Shape;756;p105"/>
          <p:cNvCxnSpPr/>
          <p:nvPr/>
        </p:nvCxnSpPr>
        <p:spPr>
          <a:xfrm flipH="1" rot="10800000">
            <a:off x="2460098" y="2402644"/>
            <a:ext cx="159900" cy="38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57" name="Google Shape;757;p105"/>
          <p:cNvCxnSpPr/>
          <p:nvPr/>
        </p:nvCxnSpPr>
        <p:spPr>
          <a:xfrm rot="10800000">
            <a:off x="2952427" y="2402522"/>
            <a:ext cx="625500" cy="561900"/>
          </a:xfrm>
          <a:prstGeom prst="straightConnector1">
            <a:avLst/>
          </a:prstGeom>
          <a:noFill/>
          <a:ln cap="flat" cmpd="sng" w="9525">
            <a:solidFill>
              <a:schemeClr val="accent1"/>
            </a:solidFill>
            <a:prstDash val="solid"/>
            <a:miter lim="800000"/>
            <a:headEnd len="sm" w="sm" type="none"/>
            <a:tailEnd len="med" w="med" type="triangle"/>
          </a:ln>
        </p:spPr>
      </p:cxnSp>
      <p:sp>
        <p:nvSpPr>
          <p:cNvPr id="758" name="Google Shape;758;p105"/>
          <p:cNvSpPr txBox="1"/>
          <p:nvPr/>
        </p:nvSpPr>
        <p:spPr>
          <a:xfrm>
            <a:off x="769352" y="3744686"/>
            <a:ext cx="2420400" cy="669300"/>
          </a:xfrm>
          <a:prstGeom prst="rect">
            <a:avLst/>
          </a:prstGeom>
          <a:blipFill rotWithShape="1">
            <a:blip r:embed="rId6">
              <a:alphaModFix/>
            </a:blip>
            <a:stretch>
              <a:fillRect b="-15068" l="-2829" r="-2069" t="-61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
        <p:nvSpPr>
          <p:cNvPr id="759" name="Google Shape;759;p105"/>
          <p:cNvSpPr/>
          <p:nvPr/>
        </p:nvSpPr>
        <p:spPr>
          <a:xfrm>
            <a:off x="870856" y="3946939"/>
            <a:ext cx="272100" cy="323100"/>
          </a:xfrm>
          <a:prstGeom prst="rect">
            <a:avLst/>
          </a:prstGeom>
          <a:noFill/>
          <a:ln cap="flat" cmpd="sng" w="317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106"/>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sp>
        <p:nvSpPr>
          <p:cNvPr id="765" name="Google Shape;765;p1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sp>
        <p:nvSpPr>
          <p:cNvPr id="766" name="Google Shape;766;p106"/>
          <p:cNvSpPr txBox="1"/>
          <p:nvPr>
            <p:ph idx="1" type="body"/>
          </p:nvPr>
        </p:nvSpPr>
        <p:spPr>
          <a:xfrm>
            <a:off x="976993" y="2091248"/>
            <a:ext cx="2779800" cy="2530500"/>
          </a:xfrm>
          <a:prstGeom prst="rect">
            <a:avLst/>
          </a:prstGeom>
          <a:blipFill rotWithShape="1">
            <a:blip r:embed="rId4">
              <a:alphaModFix/>
            </a:blip>
            <a:stretch>
              <a:fillRect b="0" l="-98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767" name="Google Shape;767;p106"/>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768" name="Google Shape;768;p106"/>
          <p:cNvSpPr txBox="1"/>
          <p:nvPr/>
        </p:nvSpPr>
        <p:spPr>
          <a:xfrm>
            <a:off x="65314" y="2677886"/>
            <a:ext cx="1408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response variable</a:t>
            </a:r>
            <a:endParaRPr sz="1100"/>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69" name="Google Shape;769;p106"/>
          <p:cNvSpPr txBox="1"/>
          <p:nvPr/>
        </p:nvSpPr>
        <p:spPr>
          <a:xfrm>
            <a:off x="1256926" y="2920250"/>
            <a:ext cx="928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intercept</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70" name="Google Shape;770;p106"/>
          <p:cNvSpPr txBox="1"/>
          <p:nvPr/>
        </p:nvSpPr>
        <p:spPr>
          <a:xfrm>
            <a:off x="2185524" y="2677875"/>
            <a:ext cx="766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71" name="Google Shape;771;p106"/>
          <p:cNvSpPr txBox="1"/>
          <p:nvPr/>
        </p:nvSpPr>
        <p:spPr>
          <a:xfrm>
            <a:off x="2746625" y="2939150"/>
            <a:ext cx="1066200" cy="4845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400">
                <a:solidFill>
                  <a:srgbClr val="FF0000"/>
                </a:solidFill>
                <a:latin typeface="Calibri"/>
                <a:ea typeface="Calibri"/>
                <a:cs typeface="Calibri"/>
                <a:sym typeface="Calibri"/>
              </a:rPr>
              <a:t>explanatory variable</a:t>
            </a:r>
            <a:endParaRPr b="1" i="1" sz="14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772" name="Google Shape;772;p106"/>
          <p:cNvCxnSpPr/>
          <p:nvPr/>
        </p:nvCxnSpPr>
        <p:spPr>
          <a:xfrm flipH="1" rot="10800000">
            <a:off x="708891" y="2402538"/>
            <a:ext cx="252600" cy="319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73" name="Google Shape;773;p106"/>
          <p:cNvCxnSpPr/>
          <p:nvPr/>
        </p:nvCxnSpPr>
        <p:spPr>
          <a:xfrm flipH="1" rot="10800000">
            <a:off x="1590661" y="2481679"/>
            <a:ext cx="144900" cy="47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74" name="Google Shape;774;p106"/>
          <p:cNvCxnSpPr/>
          <p:nvPr/>
        </p:nvCxnSpPr>
        <p:spPr>
          <a:xfrm flipH="1" rot="10800000">
            <a:off x="2460098" y="2402644"/>
            <a:ext cx="159900" cy="38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75" name="Google Shape;775;p106"/>
          <p:cNvCxnSpPr/>
          <p:nvPr/>
        </p:nvCxnSpPr>
        <p:spPr>
          <a:xfrm rot="10800000">
            <a:off x="2952427" y="2402522"/>
            <a:ext cx="625500" cy="561900"/>
          </a:xfrm>
          <a:prstGeom prst="straightConnector1">
            <a:avLst/>
          </a:prstGeom>
          <a:noFill/>
          <a:ln cap="flat" cmpd="sng" w="9525">
            <a:solidFill>
              <a:schemeClr val="accent1"/>
            </a:solidFill>
            <a:prstDash val="solid"/>
            <a:miter lim="800000"/>
            <a:headEnd len="sm" w="sm" type="none"/>
            <a:tailEnd len="med" w="med" type="triangle"/>
          </a:ln>
        </p:spPr>
      </p:cxnSp>
      <p:pic>
        <p:nvPicPr>
          <p:cNvPr descr="\hat{y}" id="776" name="Google Shape;776;p106" title="MathEquation,#000000"/>
          <p:cNvPicPr preferRelativeResize="0"/>
          <p:nvPr/>
        </p:nvPicPr>
        <p:blipFill>
          <a:blip r:embed="rId6">
            <a:alphaModFix/>
          </a:blip>
          <a:stretch>
            <a:fillRect/>
          </a:stretch>
        </p:blipFill>
        <p:spPr>
          <a:xfrm>
            <a:off x="291825" y="3692402"/>
            <a:ext cx="159900" cy="302422"/>
          </a:xfrm>
          <a:prstGeom prst="rect">
            <a:avLst/>
          </a:prstGeom>
          <a:noFill/>
          <a:ln>
            <a:noFill/>
          </a:ln>
        </p:spPr>
      </p:pic>
      <p:pic>
        <p:nvPicPr>
          <p:cNvPr descr="x" id="777" name="Google Shape;777;p106" title="MathEquation,#000000"/>
          <p:cNvPicPr preferRelativeResize="0"/>
          <p:nvPr/>
        </p:nvPicPr>
        <p:blipFill>
          <a:blip r:embed="rId7">
            <a:alphaModFix/>
          </a:blip>
          <a:stretch>
            <a:fillRect/>
          </a:stretch>
        </p:blipFill>
        <p:spPr>
          <a:xfrm>
            <a:off x="277538" y="4322453"/>
            <a:ext cx="188474" cy="206848"/>
          </a:xfrm>
          <a:prstGeom prst="rect">
            <a:avLst/>
          </a:prstGeom>
          <a:noFill/>
          <a:ln>
            <a:noFill/>
          </a:ln>
        </p:spPr>
      </p:pic>
      <p:sp>
        <p:nvSpPr>
          <p:cNvPr id="778" name="Google Shape;778;p106"/>
          <p:cNvSpPr txBox="1"/>
          <p:nvPr/>
        </p:nvSpPr>
        <p:spPr>
          <a:xfrm>
            <a:off x="626600" y="3600625"/>
            <a:ext cx="273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y-hat</a:t>
            </a:r>
            <a:r>
              <a:rPr lang="en" sz="1200">
                <a:latin typeface="Lato"/>
                <a:ea typeface="Lato"/>
                <a:cs typeface="Lato"/>
                <a:sym typeface="Lato"/>
              </a:rPr>
              <a:t> is estimated. Not actual data values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Explanatory variable is not estimated. It represents actual data values.  </a:t>
            </a:r>
            <a:endParaRPr sz="1200">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107"/>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sp>
        <p:nvSpPr>
          <p:cNvPr id="784" name="Google Shape;784;p10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sp>
        <p:nvSpPr>
          <p:cNvPr id="785" name="Google Shape;785;p107"/>
          <p:cNvSpPr txBox="1"/>
          <p:nvPr>
            <p:ph idx="1" type="body"/>
          </p:nvPr>
        </p:nvSpPr>
        <p:spPr>
          <a:xfrm>
            <a:off x="976993" y="2091248"/>
            <a:ext cx="2779800" cy="2530500"/>
          </a:xfrm>
          <a:prstGeom prst="rect">
            <a:avLst/>
          </a:prstGeom>
          <a:blipFill rotWithShape="1">
            <a:blip r:embed="rId4">
              <a:alphaModFix/>
            </a:blip>
            <a:stretch>
              <a:fillRect b="0" l="-98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786" name="Google Shape;786;p107"/>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787" name="Google Shape;787;p107"/>
          <p:cNvSpPr txBox="1"/>
          <p:nvPr/>
        </p:nvSpPr>
        <p:spPr>
          <a:xfrm>
            <a:off x="65314" y="2677886"/>
            <a:ext cx="1408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response variable</a:t>
            </a:r>
            <a:endParaRPr sz="1100"/>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88" name="Google Shape;788;p107"/>
          <p:cNvSpPr txBox="1"/>
          <p:nvPr/>
        </p:nvSpPr>
        <p:spPr>
          <a:xfrm>
            <a:off x="1256926" y="2920250"/>
            <a:ext cx="928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intercept</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789" name="Google Shape;789;p107"/>
          <p:cNvSpPr txBox="1"/>
          <p:nvPr/>
        </p:nvSpPr>
        <p:spPr>
          <a:xfrm>
            <a:off x="2185524" y="2677875"/>
            <a:ext cx="625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790" name="Google Shape;790;p107"/>
          <p:cNvCxnSpPr/>
          <p:nvPr/>
        </p:nvCxnSpPr>
        <p:spPr>
          <a:xfrm flipH="1" rot="10800000">
            <a:off x="708891" y="2402538"/>
            <a:ext cx="252600" cy="319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91" name="Google Shape;791;p107"/>
          <p:cNvCxnSpPr/>
          <p:nvPr/>
        </p:nvCxnSpPr>
        <p:spPr>
          <a:xfrm flipH="1" rot="10800000">
            <a:off x="1590661" y="2481679"/>
            <a:ext cx="144900" cy="47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92" name="Google Shape;792;p107"/>
          <p:cNvCxnSpPr/>
          <p:nvPr/>
        </p:nvCxnSpPr>
        <p:spPr>
          <a:xfrm flipH="1" rot="10800000">
            <a:off x="2460098" y="2402644"/>
            <a:ext cx="159900" cy="38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93" name="Google Shape;793;p107"/>
          <p:cNvCxnSpPr>
            <a:stCxn id="794" idx="0"/>
          </p:cNvCxnSpPr>
          <p:nvPr/>
        </p:nvCxnSpPr>
        <p:spPr>
          <a:xfrm rot="10800000">
            <a:off x="2952325" y="2402625"/>
            <a:ext cx="465600" cy="592800"/>
          </a:xfrm>
          <a:prstGeom prst="straightConnector1">
            <a:avLst/>
          </a:prstGeom>
          <a:noFill/>
          <a:ln cap="flat" cmpd="sng" w="9525">
            <a:solidFill>
              <a:schemeClr val="accent1"/>
            </a:solidFill>
            <a:prstDash val="solid"/>
            <a:miter lim="800000"/>
            <a:headEnd len="sm" w="sm" type="none"/>
            <a:tailEnd len="med" w="med" type="triangle"/>
          </a:ln>
        </p:spPr>
      </p:cxnSp>
      <p:sp>
        <p:nvSpPr>
          <p:cNvPr id="794" name="Google Shape;794;p107"/>
          <p:cNvSpPr txBox="1"/>
          <p:nvPr/>
        </p:nvSpPr>
        <p:spPr>
          <a:xfrm>
            <a:off x="2884825" y="2995425"/>
            <a:ext cx="1066200" cy="4845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400">
                <a:solidFill>
                  <a:srgbClr val="FF0000"/>
                </a:solidFill>
                <a:latin typeface="Calibri"/>
                <a:ea typeface="Calibri"/>
                <a:cs typeface="Calibri"/>
                <a:sym typeface="Calibri"/>
              </a:rPr>
              <a:t>explanatory variable</a:t>
            </a:r>
            <a:endParaRPr b="1" i="1" sz="14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i="1"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90"/>
                                        </p:tgtEl>
                                      </p:cBhvr>
                                    </p:animEffect>
                                    <p:set>
                                      <p:cBhvr>
                                        <p:cTn dur="1" fill="hold">
                                          <p:stCondLst>
                                            <p:cond delay="500"/>
                                          </p:stCondLst>
                                        </p:cTn>
                                        <p:tgtEl>
                                          <p:spTgt spid="7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87"/>
                                        </p:tgtEl>
                                      </p:cBhvr>
                                    </p:animEffect>
                                    <p:set>
                                      <p:cBhvr>
                                        <p:cTn dur="1" fill="hold">
                                          <p:stCondLst>
                                            <p:cond delay="500"/>
                                          </p:stCondLst>
                                        </p:cTn>
                                        <p:tgtEl>
                                          <p:spTgt spid="7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91"/>
                                        </p:tgtEl>
                                      </p:cBhvr>
                                    </p:animEffect>
                                    <p:set>
                                      <p:cBhvr>
                                        <p:cTn dur="1" fill="hold">
                                          <p:stCondLst>
                                            <p:cond delay="500"/>
                                          </p:stCondLst>
                                        </p:cTn>
                                        <p:tgtEl>
                                          <p:spTgt spid="7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88"/>
                                        </p:tgtEl>
                                      </p:cBhvr>
                                    </p:animEffect>
                                    <p:set>
                                      <p:cBhvr>
                                        <p:cTn dur="1" fill="hold">
                                          <p:stCondLst>
                                            <p:cond delay="500"/>
                                          </p:stCondLst>
                                        </p:cTn>
                                        <p:tgtEl>
                                          <p:spTgt spid="7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93"/>
                                        </p:tgtEl>
                                      </p:cBhvr>
                                    </p:animEffect>
                                    <p:set>
                                      <p:cBhvr>
                                        <p:cTn dur="1" fill="hold">
                                          <p:stCondLst>
                                            <p:cond delay="500"/>
                                          </p:stCondLst>
                                        </p:cTn>
                                        <p:tgtEl>
                                          <p:spTgt spid="7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4"/>
                                        </p:tgtEl>
                                      </p:cBhvr>
                                    </p:animEffect>
                                    <p:set>
                                      <p:cBhvr>
                                        <p:cTn dur="1" fill="hold">
                                          <p:stCondLst>
                                            <p:cond delay="1000"/>
                                          </p:stCondLst>
                                        </p:cTn>
                                        <p:tgtEl>
                                          <p:spTgt spid="7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108"/>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sp>
        <p:nvSpPr>
          <p:cNvPr id="800" name="Google Shape;800;p10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Slope</a:t>
            </a:r>
            <a:endParaRPr/>
          </a:p>
        </p:txBody>
      </p:sp>
      <p:sp>
        <p:nvSpPr>
          <p:cNvPr id="801" name="Google Shape;801;p108"/>
          <p:cNvSpPr txBox="1"/>
          <p:nvPr>
            <p:ph idx="1" type="body"/>
          </p:nvPr>
        </p:nvSpPr>
        <p:spPr>
          <a:xfrm>
            <a:off x="552450" y="2091248"/>
            <a:ext cx="2461200" cy="2530500"/>
          </a:xfrm>
          <a:prstGeom prst="rect">
            <a:avLst/>
          </a:prstGeom>
          <a:blipFill rotWithShape="1">
            <a:blip r:embed="rId4">
              <a:alphaModFix/>
            </a:blip>
            <a:stretch>
              <a:fillRect b="0" l="-203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802" name="Google Shape;802;p108"/>
          <p:cNvPicPr preferRelativeResize="0"/>
          <p:nvPr/>
        </p:nvPicPr>
        <p:blipFill rotWithShape="1">
          <a:blip r:embed="rId5">
            <a:alphaModFix/>
          </a:blip>
          <a:srcRect b="0" l="0" r="0" t="0"/>
          <a:stretch/>
        </p:blipFill>
        <p:spPr>
          <a:xfrm>
            <a:off x="272450" y="1108426"/>
            <a:ext cx="2836962" cy="812346"/>
          </a:xfrm>
          <a:prstGeom prst="rect">
            <a:avLst/>
          </a:prstGeom>
          <a:noFill/>
          <a:ln>
            <a:noFill/>
          </a:ln>
        </p:spPr>
      </p:pic>
      <p:sp>
        <p:nvSpPr>
          <p:cNvPr id="803" name="Google Shape;803;p108"/>
          <p:cNvSpPr txBox="1"/>
          <p:nvPr/>
        </p:nvSpPr>
        <p:spPr>
          <a:xfrm>
            <a:off x="1296075" y="2524700"/>
            <a:ext cx="646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804" name="Google Shape;804;p108"/>
          <p:cNvCxnSpPr/>
          <p:nvPr/>
        </p:nvCxnSpPr>
        <p:spPr>
          <a:xfrm flipH="1" rot="10800000">
            <a:off x="1782710" y="2410927"/>
            <a:ext cx="319500" cy="22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05" name="Google Shape;805;p108"/>
          <p:cNvCxnSpPr/>
          <p:nvPr/>
        </p:nvCxnSpPr>
        <p:spPr>
          <a:xfrm flipH="1" rot="10800000">
            <a:off x="1782710" y="1750327"/>
            <a:ext cx="249000" cy="8880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109"/>
          <p:cNvPicPr preferRelativeResize="0"/>
          <p:nvPr/>
        </p:nvPicPr>
        <p:blipFill rotWithShape="1">
          <a:blip r:embed="rId3">
            <a:alphaModFix amt="54000"/>
          </a:blip>
          <a:srcRect b="0" l="0" r="0" t="0"/>
          <a:stretch/>
        </p:blipFill>
        <p:spPr>
          <a:xfrm>
            <a:off x="3408589" y="1268016"/>
            <a:ext cx="5505450" cy="3705225"/>
          </a:xfrm>
          <a:prstGeom prst="rect">
            <a:avLst/>
          </a:prstGeom>
          <a:noFill/>
          <a:ln>
            <a:noFill/>
          </a:ln>
        </p:spPr>
      </p:pic>
      <p:sp>
        <p:nvSpPr>
          <p:cNvPr id="811" name="Google Shape;811;p10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Slope</a:t>
            </a:r>
            <a:endParaRPr/>
          </a:p>
        </p:txBody>
      </p:sp>
      <p:sp>
        <p:nvSpPr>
          <p:cNvPr id="812" name="Google Shape;812;p109"/>
          <p:cNvSpPr txBox="1"/>
          <p:nvPr>
            <p:ph idx="1" type="body"/>
          </p:nvPr>
        </p:nvSpPr>
        <p:spPr>
          <a:xfrm>
            <a:off x="552450" y="2091248"/>
            <a:ext cx="2461200" cy="2530500"/>
          </a:xfrm>
          <a:prstGeom prst="rect">
            <a:avLst/>
          </a:prstGeom>
          <a:blipFill rotWithShape="1">
            <a:blip r:embed="rId4">
              <a:alphaModFix/>
            </a:blip>
            <a:stretch>
              <a:fillRect b="0" l="-203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813" name="Google Shape;813;p109"/>
          <p:cNvPicPr preferRelativeResize="0"/>
          <p:nvPr/>
        </p:nvPicPr>
        <p:blipFill rotWithShape="1">
          <a:blip r:embed="rId5">
            <a:alphaModFix/>
          </a:blip>
          <a:srcRect b="0" l="0" r="0" t="0"/>
          <a:stretch/>
        </p:blipFill>
        <p:spPr>
          <a:xfrm>
            <a:off x="272450" y="1108426"/>
            <a:ext cx="2836962" cy="812346"/>
          </a:xfrm>
          <a:prstGeom prst="rect">
            <a:avLst/>
          </a:prstGeom>
          <a:noFill/>
          <a:ln>
            <a:noFill/>
          </a:ln>
        </p:spPr>
      </p:pic>
      <p:sp>
        <p:nvSpPr>
          <p:cNvPr id="814" name="Google Shape;814;p109"/>
          <p:cNvSpPr txBox="1"/>
          <p:nvPr/>
        </p:nvSpPr>
        <p:spPr>
          <a:xfrm>
            <a:off x="1296075" y="2524700"/>
            <a:ext cx="646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815" name="Google Shape;815;p109"/>
          <p:cNvCxnSpPr/>
          <p:nvPr/>
        </p:nvCxnSpPr>
        <p:spPr>
          <a:xfrm flipH="1" rot="10800000">
            <a:off x="1782710" y="2410927"/>
            <a:ext cx="319500" cy="22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16" name="Google Shape;816;p109"/>
          <p:cNvCxnSpPr/>
          <p:nvPr/>
        </p:nvCxnSpPr>
        <p:spPr>
          <a:xfrm flipH="1" rot="10800000">
            <a:off x="1782710" y="1750327"/>
            <a:ext cx="249000" cy="888000"/>
          </a:xfrm>
          <a:prstGeom prst="straightConnector1">
            <a:avLst/>
          </a:prstGeom>
          <a:noFill/>
          <a:ln cap="flat" cmpd="sng" w="9525">
            <a:solidFill>
              <a:schemeClr val="accent1"/>
            </a:solidFill>
            <a:prstDash val="solid"/>
            <a:miter lim="800000"/>
            <a:headEnd len="sm" w="sm" type="none"/>
            <a:tailEnd len="med" w="med" type="triangle"/>
          </a:ln>
        </p:spPr>
      </p:cxnSp>
      <p:sp>
        <p:nvSpPr>
          <p:cNvPr id="817" name="Google Shape;817;p109"/>
          <p:cNvSpPr/>
          <p:nvPr/>
        </p:nvSpPr>
        <p:spPr>
          <a:xfrm flipH="1">
            <a:off x="6414664" y="2501548"/>
            <a:ext cx="936300" cy="527400"/>
          </a:xfrm>
          <a:prstGeom prst="rtTriangle">
            <a:avLst/>
          </a:prstGeom>
          <a:solidFill>
            <a:srgbClr val="FFFF00">
              <a:alpha val="46670"/>
            </a:srgbClr>
          </a:solidFill>
          <a:ln cap="flat" cmpd="sng" w="47625">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8" name="Google Shape;818;p109"/>
          <p:cNvSpPr txBox="1"/>
          <p:nvPr/>
        </p:nvSpPr>
        <p:spPr>
          <a:xfrm>
            <a:off x="7502154" y="2550600"/>
            <a:ext cx="563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rise</a:t>
            </a:r>
            <a:endParaRPr sz="1100"/>
          </a:p>
        </p:txBody>
      </p:sp>
      <p:sp>
        <p:nvSpPr>
          <p:cNvPr id="819" name="Google Shape;819;p109"/>
          <p:cNvSpPr txBox="1"/>
          <p:nvPr/>
        </p:nvSpPr>
        <p:spPr>
          <a:xfrm>
            <a:off x="6723126" y="3064225"/>
            <a:ext cx="4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run</a:t>
            </a:r>
            <a:endParaRPr sz="1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Interpreting Slope</a:t>
            </a:r>
            <a:endParaRPr/>
          </a:p>
        </p:txBody>
      </p:sp>
      <p:pic>
        <p:nvPicPr>
          <p:cNvPr id="825" name="Google Shape;825;p110"/>
          <p:cNvPicPr preferRelativeResize="0"/>
          <p:nvPr/>
        </p:nvPicPr>
        <p:blipFill rotWithShape="1">
          <a:blip r:embed="rId3">
            <a:alphaModFix/>
          </a:blip>
          <a:srcRect b="0" l="0" r="0" t="0"/>
          <a:stretch/>
        </p:blipFill>
        <p:spPr>
          <a:xfrm>
            <a:off x="4629525" y="1174075"/>
            <a:ext cx="4415150" cy="2971425"/>
          </a:xfrm>
          <a:prstGeom prst="rect">
            <a:avLst/>
          </a:prstGeom>
          <a:noFill/>
          <a:ln>
            <a:noFill/>
          </a:ln>
        </p:spPr>
      </p:pic>
      <p:pic>
        <p:nvPicPr>
          <p:cNvPr id="826" name="Google Shape;826;p110"/>
          <p:cNvPicPr preferRelativeResize="0"/>
          <p:nvPr/>
        </p:nvPicPr>
        <p:blipFill rotWithShape="1">
          <a:blip r:embed="rId4">
            <a:alphaModFix/>
          </a:blip>
          <a:srcRect b="0" l="0" r="0" t="0"/>
          <a:stretch/>
        </p:blipFill>
        <p:spPr>
          <a:xfrm>
            <a:off x="271502" y="1044376"/>
            <a:ext cx="2836962" cy="812346"/>
          </a:xfrm>
          <a:prstGeom prst="rect">
            <a:avLst/>
          </a:prstGeom>
          <a:noFill/>
          <a:ln>
            <a:noFill/>
          </a:ln>
        </p:spPr>
      </p:pic>
      <p:sp>
        <p:nvSpPr>
          <p:cNvPr id="827" name="Google Shape;827;p110"/>
          <p:cNvSpPr/>
          <p:nvPr/>
        </p:nvSpPr>
        <p:spPr>
          <a:xfrm flipH="1">
            <a:off x="6868757" y="2166261"/>
            <a:ext cx="936300" cy="527400"/>
          </a:xfrm>
          <a:prstGeom prst="rtTriangle">
            <a:avLst/>
          </a:prstGeom>
          <a:solidFill>
            <a:srgbClr val="FFFF00">
              <a:alpha val="46670"/>
            </a:srgbClr>
          </a:solidFill>
          <a:ln cap="flat" cmpd="sng" w="47625">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8" name="Google Shape;828;p110"/>
          <p:cNvSpPr txBox="1"/>
          <p:nvPr/>
        </p:nvSpPr>
        <p:spPr>
          <a:xfrm>
            <a:off x="7831145" y="2308575"/>
            <a:ext cx="63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rise</a:t>
            </a:r>
            <a:endParaRPr sz="1100"/>
          </a:p>
        </p:txBody>
      </p:sp>
      <p:sp>
        <p:nvSpPr>
          <p:cNvPr id="829" name="Google Shape;829;p110"/>
          <p:cNvSpPr txBox="1"/>
          <p:nvPr/>
        </p:nvSpPr>
        <p:spPr>
          <a:xfrm>
            <a:off x="7217222" y="2657300"/>
            <a:ext cx="715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run</a:t>
            </a:r>
            <a:endParaRPr sz="1100"/>
          </a:p>
        </p:txBody>
      </p:sp>
      <p:sp>
        <p:nvSpPr>
          <p:cNvPr id="830" name="Google Shape;830;p110"/>
          <p:cNvSpPr txBox="1"/>
          <p:nvPr>
            <p:ph idx="1" type="body"/>
          </p:nvPr>
        </p:nvSpPr>
        <p:spPr>
          <a:xfrm>
            <a:off x="628650" y="1856725"/>
            <a:ext cx="3757500" cy="2776200"/>
          </a:xfrm>
          <a:prstGeom prst="rect">
            <a:avLst/>
          </a:prstGeom>
          <a:noFill/>
          <a:ln>
            <a:noFill/>
          </a:ln>
        </p:spPr>
        <p:txBody>
          <a:bodyPr anchorCtr="0" anchor="t" bIns="34275" lIns="68575" spcFirstLastPara="1" rIns="68575" wrap="square" tIns="34275">
            <a:noAutofit/>
          </a:bodyPr>
          <a:lstStyle/>
          <a:p>
            <a:pPr indent="-171450" lvl="0" marL="177800" rtl="0" algn="l">
              <a:lnSpc>
                <a:spcPct val="80000"/>
              </a:lnSpc>
              <a:spcBef>
                <a:spcPts val="0"/>
              </a:spcBef>
              <a:spcAft>
                <a:spcPts val="0"/>
              </a:spcAft>
              <a:buClr>
                <a:schemeClr val="dk1"/>
              </a:buClr>
              <a:buSzPts val="1900"/>
              <a:buChar char="●"/>
            </a:pPr>
            <a:r>
              <a:rPr lang="en" sz="1900"/>
              <a:t>A food item with 1 more gram of fat is predicted to have 13.8 more calories</a:t>
            </a:r>
            <a:endParaRPr/>
          </a:p>
          <a:p>
            <a:pPr indent="-171450" lvl="0" marL="177800" rtl="0" algn="l">
              <a:lnSpc>
                <a:spcPct val="80000"/>
              </a:lnSpc>
              <a:spcBef>
                <a:spcPts val="800"/>
              </a:spcBef>
              <a:spcAft>
                <a:spcPts val="0"/>
              </a:spcAft>
              <a:buClr>
                <a:schemeClr val="dk1"/>
              </a:buClr>
              <a:buSzPts val="1900"/>
              <a:buChar char="●"/>
            </a:pPr>
            <a:r>
              <a:rPr lang="en" sz="1900"/>
              <a:t>An increase in fat by 1 gram corresponds with an increase in calories by 13.8.</a:t>
            </a:r>
            <a:endParaRPr/>
          </a:p>
          <a:p>
            <a:pPr indent="-50800" lvl="0" marL="177800" rtl="0" algn="l">
              <a:lnSpc>
                <a:spcPct val="80000"/>
              </a:lnSpc>
              <a:spcBef>
                <a:spcPts val="800"/>
              </a:spcBef>
              <a:spcAft>
                <a:spcPts val="0"/>
              </a:spcAft>
              <a:buClr>
                <a:schemeClr val="dk1"/>
              </a:buClr>
              <a:buSzPts val="1900"/>
              <a:buNone/>
            </a:pPr>
            <a:r>
              <a:t/>
            </a:r>
            <a:endParaRPr sz="1900"/>
          </a:p>
          <a:p>
            <a:pPr indent="-171450" lvl="0" marL="177800" rtl="0" algn="l">
              <a:lnSpc>
                <a:spcPct val="80000"/>
              </a:lnSpc>
              <a:spcBef>
                <a:spcPts val="800"/>
              </a:spcBef>
              <a:spcAft>
                <a:spcPts val="1600"/>
              </a:spcAft>
              <a:buClr>
                <a:srgbClr val="FF0000"/>
              </a:buClr>
              <a:buSzPts val="1900"/>
              <a:buChar char="●"/>
            </a:pPr>
            <a:r>
              <a:rPr lang="en" sz="1900">
                <a:solidFill>
                  <a:srgbClr val="FF0000"/>
                </a:solidFill>
              </a:rPr>
              <a:t>NOT</a:t>
            </a:r>
            <a:r>
              <a:rPr lang="en" sz="1900"/>
              <a:t>: Adding 1 gram of fat </a:t>
            </a:r>
            <a:r>
              <a:rPr b="1" i="1" lang="en" sz="1900">
                <a:solidFill>
                  <a:srgbClr val="FF0000"/>
                </a:solidFill>
              </a:rPr>
              <a:t>causes</a:t>
            </a:r>
            <a:r>
              <a:rPr lang="en" sz="1900"/>
              <a:t> the calories to increase by 13.8.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xEl>
                                              <p:pRg end="0" st="0"/>
                                            </p:txEl>
                                          </p:spTgt>
                                        </p:tgtEl>
                                        <p:attrNameLst>
                                          <p:attrName>style.visibility</p:attrName>
                                        </p:attrNameLst>
                                      </p:cBhvr>
                                      <p:to>
                                        <p:strVal val="visible"/>
                                      </p:to>
                                    </p:set>
                                    <p:animEffect filter="fade" transition="in">
                                      <p:cBhvr>
                                        <p:cTn dur="500"/>
                                        <p:tgtEl>
                                          <p:spTgt spid="8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xEl>
                                              <p:pRg end="1" st="1"/>
                                            </p:txEl>
                                          </p:spTgt>
                                        </p:tgtEl>
                                        <p:attrNameLst>
                                          <p:attrName>style.visibility</p:attrName>
                                        </p:attrNameLst>
                                      </p:cBhvr>
                                      <p:to>
                                        <p:strVal val="visible"/>
                                      </p:to>
                                    </p:set>
                                    <p:animEffect filter="fade" transition="in">
                                      <p:cBhvr>
                                        <p:cTn dur="500"/>
                                        <p:tgtEl>
                                          <p:spTgt spid="8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xEl>
                                              <p:pRg end="2" st="2"/>
                                            </p:txEl>
                                          </p:spTgt>
                                        </p:tgtEl>
                                        <p:attrNameLst>
                                          <p:attrName>style.visibility</p:attrName>
                                        </p:attrNameLst>
                                      </p:cBhvr>
                                      <p:to>
                                        <p:strVal val="visible"/>
                                      </p:to>
                                    </p:set>
                                    <p:animEffect filter="fade" transition="in">
                                      <p:cBhvr>
                                        <p:cTn dur="500"/>
                                        <p:tgtEl>
                                          <p:spTgt spid="8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xEl>
                                              <p:pRg end="3" st="3"/>
                                            </p:txEl>
                                          </p:spTgt>
                                        </p:tgtEl>
                                        <p:attrNameLst>
                                          <p:attrName>style.visibility</p:attrName>
                                        </p:attrNameLst>
                                      </p:cBhvr>
                                      <p:to>
                                        <p:strVal val="visible"/>
                                      </p:to>
                                    </p:set>
                                    <p:animEffect filter="fade" transition="in">
                                      <p:cBhvr>
                                        <p:cTn dur="500"/>
                                        <p:tgtEl>
                                          <p:spTgt spid="8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Modeling Calories</a:t>
            </a:r>
            <a:endParaRPr/>
          </a:p>
        </p:txBody>
      </p:sp>
      <p:sp>
        <p:nvSpPr>
          <p:cNvPr id="836" name="Google Shape;836;p111"/>
          <p:cNvSpPr txBox="1"/>
          <p:nvPr>
            <p:ph idx="1" type="body"/>
          </p:nvPr>
        </p:nvSpPr>
        <p:spPr>
          <a:xfrm>
            <a:off x="976993" y="2091248"/>
            <a:ext cx="2779800" cy="2530500"/>
          </a:xfrm>
          <a:prstGeom prst="rect">
            <a:avLst/>
          </a:prstGeom>
          <a:blipFill rotWithShape="1">
            <a:blip r:embed="rId3">
              <a:alphaModFix/>
            </a:blip>
            <a:stretch>
              <a:fillRect b="0" l="-98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837" name="Google Shape;837;p111"/>
          <p:cNvPicPr preferRelativeResize="0"/>
          <p:nvPr/>
        </p:nvPicPr>
        <p:blipFill rotWithShape="1">
          <a:blip r:embed="rId4">
            <a:alphaModFix/>
          </a:blip>
          <a:srcRect b="0" l="0" r="0" t="0"/>
          <a:stretch/>
        </p:blipFill>
        <p:spPr>
          <a:xfrm>
            <a:off x="4887685" y="1268016"/>
            <a:ext cx="4080783" cy="2746408"/>
          </a:xfrm>
          <a:prstGeom prst="rect">
            <a:avLst/>
          </a:prstGeom>
          <a:noFill/>
          <a:ln>
            <a:noFill/>
          </a:ln>
        </p:spPr>
      </p:pic>
      <p:pic>
        <p:nvPicPr>
          <p:cNvPr id="838" name="Google Shape;838;p111"/>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839" name="Google Shape;839;p111"/>
          <p:cNvSpPr txBox="1"/>
          <p:nvPr/>
        </p:nvSpPr>
        <p:spPr>
          <a:xfrm>
            <a:off x="65314" y="2677886"/>
            <a:ext cx="1408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response variable</a:t>
            </a:r>
            <a:endParaRPr sz="1100"/>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840" name="Google Shape;840;p111"/>
          <p:cNvSpPr txBox="1"/>
          <p:nvPr/>
        </p:nvSpPr>
        <p:spPr>
          <a:xfrm>
            <a:off x="1256926" y="2920250"/>
            <a:ext cx="928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intercept</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841" name="Google Shape;841;p111"/>
          <p:cNvSpPr txBox="1"/>
          <p:nvPr/>
        </p:nvSpPr>
        <p:spPr>
          <a:xfrm>
            <a:off x="2185524" y="2677875"/>
            <a:ext cx="766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slope</a:t>
            </a:r>
            <a:endParaRPr sz="1100"/>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sp>
        <p:nvSpPr>
          <p:cNvPr id="842" name="Google Shape;842;p111"/>
          <p:cNvSpPr txBox="1"/>
          <p:nvPr/>
        </p:nvSpPr>
        <p:spPr>
          <a:xfrm>
            <a:off x="3115125" y="2990325"/>
            <a:ext cx="10407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explanatory variable</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843" name="Google Shape;843;p111"/>
          <p:cNvCxnSpPr/>
          <p:nvPr/>
        </p:nvCxnSpPr>
        <p:spPr>
          <a:xfrm flipH="1" rot="10800000">
            <a:off x="708891" y="2402538"/>
            <a:ext cx="252600" cy="319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44" name="Google Shape;844;p111"/>
          <p:cNvCxnSpPr/>
          <p:nvPr/>
        </p:nvCxnSpPr>
        <p:spPr>
          <a:xfrm flipH="1" rot="10800000">
            <a:off x="1590661" y="2481679"/>
            <a:ext cx="144900" cy="47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45" name="Google Shape;845;p111"/>
          <p:cNvCxnSpPr/>
          <p:nvPr/>
        </p:nvCxnSpPr>
        <p:spPr>
          <a:xfrm flipH="1" rot="10800000">
            <a:off x="2460098" y="2402644"/>
            <a:ext cx="159900" cy="38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46" name="Google Shape;846;p111"/>
          <p:cNvCxnSpPr/>
          <p:nvPr/>
        </p:nvCxnSpPr>
        <p:spPr>
          <a:xfrm rot="10800000">
            <a:off x="2952427" y="2402522"/>
            <a:ext cx="625500" cy="5619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43"/>
                                        </p:tgtEl>
                                      </p:cBhvr>
                                    </p:animEffect>
                                    <p:set>
                                      <p:cBhvr>
                                        <p:cTn dur="1" fill="hold">
                                          <p:stCondLst>
                                            <p:cond delay="500"/>
                                          </p:stCondLst>
                                        </p:cTn>
                                        <p:tgtEl>
                                          <p:spTgt spid="8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39"/>
                                        </p:tgtEl>
                                      </p:cBhvr>
                                    </p:animEffect>
                                    <p:set>
                                      <p:cBhvr>
                                        <p:cTn dur="1" fill="hold">
                                          <p:stCondLst>
                                            <p:cond delay="500"/>
                                          </p:stCondLst>
                                        </p:cTn>
                                        <p:tgtEl>
                                          <p:spTgt spid="8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42"/>
                                        </p:tgtEl>
                                      </p:cBhvr>
                                    </p:animEffect>
                                    <p:set>
                                      <p:cBhvr>
                                        <p:cTn dur="1" fill="hold">
                                          <p:stCondLst>
                                            <p:cond delay="500"/>
                                          </p:stCondLst>
                                        </p:cTn>
                                        <p:tgtEl>
                                          <p:spTgt spid="8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46"/>
                                        </p:tgtEl>
                                      </p:cBhvr>
                                    </p:animEffect>
                                    <p:set>
                                      <p:cBhvr>
                                        <p:cTn dur="1" fill="hold">
                                          <p:stCondLst>
                                            <p:cond delay="500"/>
                                          </p:stCondLst>
                                        </p:cTn>
                                        <p:tgtEl>
                                          <p:spTgt spid="8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41"/>
                                        </p:tgtEl>
                                      </p:cBhvr>
                                    </p:animEffect>
                                    <p:set>
                                      <p:cBhvr>
                                        <p:cTn dur="1" fill="hold">
                                          <p:stCondLst>
                                            <p:cond delay="500"/>
                                          </p:stCondLst>
                                        </p:cTn>
                                        <p:tgtEl>
                                          <p:spTgt spid="8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45"/>
                                        </p:tgtEl>
                                      </p:cBhvr>
                                    </p:animEffect>
                                    <p:set>
                                      <p:cBhvr>
                                        <p:cTn dur="1" fill="hold">
                                          <p:stCondLst>
                                            <p:cond delay="500"/>
                                          </p:stCondLst>
                                        </p:cTn>
                                        <p:tgtEl>
                                          <p:spTgt spid="8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p-value	</a:t>
            </a:r>
            <a:endParaRPr/>
          </a:p>
        </p:txBody>
      </p:sp>
      <p:sp>
        <p:nvSpPr>
          <p:cNvPr id="177" name="Google Shape;177;p31"/>
          <p:cNvSpPr txBox="1"/>
          <p:nvPr>
            <p:ph idx="1" type="body"/>
          </p:nvPr>
        </p:nvSpPr>
        <p:spPr>
          <a:xfrm>
            <a:off x="628650" y="1369225"/>
            <a:ext cx="6271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a:t>With T=-2.508, and df = 51 how do we find the p-value? </a:t>
            </a:r>
            <a:endParaRPr/>
          </a:p>
        </p:txBody>
      </p:sp>
      <p:pic>
        <p:nvPicPr>
          <p:cNvPr id="178" name="Google Shape;178;p31"/>
          <p:cNvPicPr preferRelativeResize="0"/>
          <p:nvPr/>
        </p:nvPicPr>
        <p:blipFill>
          <a:blip r:embed="rId3">
            <a:alphaModFix/>
          </a:blip>
          <a:stretch>
            <a:fillRect/>
          </a:stretch>
        </p:blipFill>
        <p:spPr>
          <a:xfrm>
            <a:off x="3425375" y="2347400"/>
            <a:ext cx="4767561" cy="2400825"/>
          </a:xfrm>
          <a:prstGeom prst="rect">
            <a:avLst/>
          </a:prstGeom>
          <a:noFill/>
          <a:ln>
            <a:noFill/>
          </a:ln>
        </p:spPr>
      </p:pic>
      <p:sp>
        <p:nvSpPr>
          <p:cNvPr id="179" name="Google Shape;179;p31"/>
          <p:cNvSpPr txBox="1"/>
          <p:nvPr/>
        </p:nvSpPr>
        <p:spPr>
          <a:xfrm>
            <a:off x="1006825" y="2774200"/>
            <a:ext cx="221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&gt; pt(-2.508,51)</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[1] 0.007682698</a:t>
            </a:r>
            <a:endParaRPr>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Interpreting the Intercept</a:t>
            </a:r>
            <a:endParaRPr/>
          </a:p>
        </p:txBody>
      </p:sp>
      <p:sp>
        <p:nvSpPr>
          <p:cNvPr id="852" name="Google Shape;852;p112"/>
          <p:cNvSpPr txBox="1"/>
          <p:nvPr>
            <p:ph idx="1" type="body"/>
          </p:nvPr>
        </p:nvSpPr>
        <p:spPr>
          <a:xfrm>
            <a:off x="976993" y="2091248"/>
            <a:ext cx="2779800" cy="2530500"/>
          </a:xfrm>
          <a:prstGeom prst="rect">
            <a:avLst/>
          </a:prstGeom>
          <a:blipFill rotWithShape="1">
            <a:blip r:embed="rId3">
              <a:alphaModFix/>
            </a:blip>
            <a:stretch>
              <a:fillRect b="0" l="-989" r="0" t="-1768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pic>
        <p:nvPicPr>
          <p:cNvPr id="853" name="Google Shape;853;p112"/>
          <p:cNvPicPr preferRelativeResize="0"/>
          <p:nvPr/>
        </p:nvPicPr>
        <p:blipFill rotWithShape="1">
          <a:blip r:embed="rId4">
            <a:alphaModFix/>
          </a:blip>
          <a:srcRect b="0" l="0" r="0" t="0"/>
          <a:stretch/>
        </p:blipFill>
        <p:spPr>
          <a:xfrm>
            <a:off x="4887685" y="1268016"/>
            <a:ext cx="4080783" cy="2746408"/>
          </a:xfrm>
          <a:prstGeom prst="rect">
            <a:avLst/>
          </a:prstGeom>
          <a:noFill/>
          <a:ln>
            <a:noFill/>
          </a:ln>
        </p:spPr>
      </p:pic>
      <p:pic>
        <p:nvPicPr>
          <p:cNvPr id="854" name="Google Shape;854;p112"/>
          <p:cNvPicPr preferRelativeResize="0"/>
          <p:nvPr/>
        </p:nvPicPr>
        <p:blipFill rotWithShape="1">
          <a:blip r:embed="rId5">
            <a:alphaModFix/>
          </a:blip>
          <a:srcRect b="0" l="0" r="0" t="0"/>
          <a:stretch/>
        </p:blipFill>
        <p:spPr>
          <a:xfrm>
            <a:off x="571628" y="1278901"/>
            <a:ext cx="2836962" cy="812346"/>
          </a:xfrm>
          <a:prstGeom prst="rect">
            <a:avLst/>
          </a:prstGeom>
          <a:noFill/>
          <a:ln>
            <a:noFill/>
          </a:ln>
        </p:spPr>
      </p:pic>
      <p:sp>
        <p:nvSpPr>
          <p:cNvPr id="855" name="Google Shape;855;p112"/>
          <p:cNvSpPr txBox="1"/>
          <p:nvPr/>
        </p:nvSpPr>
        <p:spPr>
          <a:xfrm>
            <a:off x="529802" y="2599325"/>
            <a:ext cx="1094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400">
                <a:solidFill>
                  <a:srgbClr val="FF0000"/>
                </a:solidFill>
                <a:latin typeface="Calibri"/>
                <a:ea typeface="Calibri"/>
                <a:cs typeface="Calibri"/>
                <a:sym typeface="Calibri"/>
              </a:rPr>
              <a:t>intercept</a:t>
            </a:r>
            <a:endParaRPr b="1" i="1" sz="1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p:txBody>
      </p:sp>
      <p:cxnSp>
        <p:nvCxnSpPr>
          <p:cNvPr id="856" name="Google Shape;856;p112"/>
          <p:cNvCxnSpPr/>
          <p:nvPr/>
        </p:nvCxnSpPr>
        <p:spPr>
          <a:xfrm flipH="1" rot="10800000">
            <a:off x="1253900" y="2405400"/>
            <a:ext cx="470700" cy="250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57" name="Google Shape;857;p112"/>
          <p:cNvCxnSpPr/>
          <p:nvPr/>
        </p:nvCxnSpPr>
        <p:spPr>
          <a:xfrm flipH="1" rot="10800000">
            <a:off x="1253900" y="1939800"/>
            <a:ext cx="399300" cy="716400"/>
          </a:xfrm>
          <a:prstGeom prst="straightConnector1">
            <a:avLst/>
          </a:prstGeom>
          <a:noFill/>
          <a:ln cap="flat" cmpd="sng" w="9525">
            <a:solidFill>
              <a:schemeClr val="accent1"/>
            </a:solidFill>
            <a:prstDash val="solid"/>
            <a:miter lim="800000"/>
            <a:headEnd len="sm" w="sm" type="none"/>
            <a:tailEnd len="med" w="med" type="triangle"/>
          </a:ln>
        </p:spPr>
      </p:cxnSp>
      <p:sp>
        <p:nvSpPr>
          <p:cNvPr id="858" name="Google Shape;858;p112"/>
          <p:cNvSpPr txBox="1"/>
          <p:nvPr/>
        </p:nvSpPr>
        <p:spPr>
          <a:xfrm>
            <a:off x="679490" y="3047165"/>
            <a:ext cx="3820800" cy="1523400"/>
          </a:xfrm>
          <a:prstGeom prst="rect">
            <a:avLst/>
          </a:prstGeom>
          <a:blipFill rotWithShape="1">
            <a:blip r:embed="rId6">
              <a:alphaModFix/>
            </a:blip>
            <a:stretch>
              <a:fillRect b="-3899" l="-959" r="0" t="-179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cxnSp>
        <p:nvCxnSpPr>
          <p:cNvPr id="859" name="Google Shape;859;p112"/>
          <p:cNvCxnSpPr/>
          <p:nvPr/>
        </p:nvCxnSpPr>
        <p:spPr>
          <a:xfrm rot="10800000">
            <a:off x="5511986" y="2871137"/>
            <a:ext cx="0" cy="1371600"/>
          </a:xfrm>
          <a:prstGeom prst="straightConnector1">
            <a:avLst/>
          </a:prstGeom>
          <a:noFill/>
          <a:ln cap="flat" cmpd="sng" w="38100">
            <a:solidFill>
              <a:srgbClr val="00FF00"/>
            </a:solidFill>
            <a:prstDash val="dash"/>
            <a:miter lim="800000"/>
            <a:headEnd len="sm" w="sm" type="none"/>
            <a:tailEnd len="sm" w="sm" type="none"/>
          </a:ln>
        </p:spPr>
      </p:cxnSp>
      <p:cxnSp>
        <p:nvCxnSpPr>
          <p:cNvPr id="860" name="Google Shape;860;p112"/>
          <p:cNvCxnSpPr/>
          <p:nvPr/>
        </p:nvCxnSpPr>
        <p:spPr>
          <a:xfrm>
            <a:off x="5083627" y="3242874"/>
            <a:ext cx="348300" cy="1767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0" st="0"/>
                                            </p:txEl>
                                          </p:spTgt>
                                        </p:tgtEl>
                                        <p:attrNameLst>
                                          <p:attrName>style.visibility</p:attrName>
                                        </p:attrNameLst>
                                      </p:cBhvr>
                                      <p:to>
                                        <p:strVal val="visible"/>
                                      </p:to>
                                    </p:set>
                                    <p:animEffect filter="fade" transition="in">
                                      <p:cBhvr>
                                        <p:cTn dur="1000"/>
                                        <p:tgtEl>
                                          <p:spTgt spid="85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Residuals: How well does it fit?</a:t>
            </a:r>
            <a:endParaRPr/>
          </a:p>
        </p:txBody>
      </p:sp>
      <p:pic>
        <p:nvPicPr>
          <p:cNvPr id="866" name="Google Shape;866;p113"/>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pic>
        <p:nvPicPr>
          <p:cNvPr id="867" name="Google Shape;867;p113"/>
          <p:cNvPicPr preferRelativeResize="0"/>
          <p:nvPr/>
        </p:nvPicPr>
        <p:blipFill rotWithShape="1">
          <a:blip r:embed="rId4">
            <a:alphaModFix/>
          </a:blip>
          <a:srcRect b="0" l="0" r="0" t="0"/>
          <a:stretch/>
        </p:blipFill>
        <p:spPr>
          <a:xfrm>
            <a:off x="571628" y="1278901"/>
            <a:ext cx="2836962" cy="812346"/>
          </a:xfrm>
          <a:prstGeom prst="rect">
            <a:avLst/>
          </a:prstGeom>
          <a:noFill/>
          <a:ln>
            <a:noFill/>
          </a:ln>
        </p:spPr>
      </p:pic>
      <p:sp>
        <p:nvSpPr>
          <p:cNvPr id="868" name="Google Shape;868;p113"/>
          <p:cNvSpPr txBox="1"/>
          <p:nvPr>
            <p:ph idx="1" type="body"/>
          </p:nvPr>
        </p:nvSpPr>
        <p:spPr>
          <a:xfrm>
            <a:off x="628650" y="2013857"/>
            <a:ext cx="2779800" cy="2618700"/>
          </a:xfrm>
          <a:prstGeom prst="rect">
            <a:avLst/>
          </a:prstGeom>
          <a:blipFill rotWithShape="1">
            <a:blip r:embed="rId5">
              <a:alphaModFix/>
            </a:blip>
            <a:stretch>
              <a:fillRect b="0" l="-1809" r="0" t="-86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sp>
        <p:nvSpPr>
          <p:cNvPr id="869" name="Google Shape;869;p113"/>
          <p:cNvSpPr/>
          <p:nvPr/>
        </p:nvSpPr>
        <p:spPr>
          <a:xfrm>
            <a:off x="6233588" y="3336906"/>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3"/>
          <p:cNvSpPr/>
          <p:nvPr/>
        </p:nvSpPr>
        <p:spPr>
          <a:xfrm>
            <a:off x="6524088" y="2355831"/>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113"/>
          <p:cNvCxnSpPr/>
          <p:nvPr/>
        </p:nvCxnSpPr>
        <p:spPr>
          <a:xfrm rot="10800000">
            <a:off x="6274557" y="3078312"/>
            <a:ext cx="0" cy="258600"/>
          </a:xfrm>
          <a:prstGeom prst="straightConnector1">
            <a:avLst/>
          </a:prstGeom>
          <a:noFill/>
          <a:ln cap="flat" cmpd="sng" w="28575">
            <a:solidFill>
              <a:srgbClr val="38761D"/>
            </a:solidFill>
            <a:prstDash val="solid"/>
            <a:round/>
            <a:headEnd len="med" w="med" type="none"/>
            <a:tailEnd len="med" w="med" type="none"/>
          </a:ln>
        </p:spPr>
      </p:cxnSp>
      <p:cxnSp>
        <p:nvCxnSpPr>
          <p:cNvPr id="872" name="Google Shape;872;p113"/>
          <p:cNvCxnSpPr>
            <a:endCxn id="870" idx="4"/>
          </p:cNvCxnSpPr>
          <p:nvPr/>
        </p:nvCxnSpPr>
        <p:spPr>
          <a:xfrm rot="10800000">
            <a:off x="6564138" y="2435931"/>
            <a:ext cx="0" cy="481200"/>
          </a:xfrm>
          <a:prstGeom prst="straightConnector1">
            <a:avLst/>
          </a:prstGeom>
          <a:noFill/>
          <a:ln cap="flat" cmpd="sng" w="28575">
            <a:solidFill>
              <a:srgbClr val="38761D"/>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Residuals: How well does it fit?</a:t>
            </a:r>
            <a:endParaRPr/>
          </a:p>
        </p:txBody>
      </p:sp>
      <p:pic>
        <p:nvPicPr>
          <p:cNvPr id="878" name="Google Shape;878;p114"/>
          <p:cNvPicPr preferRelativeResize="0"/>
          <p:nvPr/>
        </p:nvPicPr>
        <p:blipFill rotWithShape="1">
          <a:blip r:embed="rId3">
            <a:alphaModFix/>
          </a:blip>
          <a:srcRect b="0" l="0" r="0" t="0"/>
          <a:stretch/>
        </p:blipFill>
        <p:spPr>
          <a:xfrm>
            <a:off x="3408589" y="1268041"/>
            <a:ext cx="5505450" cy="3705225"/>
          </a:xfrm>
          <a:prstGeom prst="rect">
            <a:avLst/>
          </a:prstGeom>
          <a:noFill/>
          <a:ln>
            <a:noFill/>
          </a:ln>
        </p:spPr>
      </p:pic>
      <p:pic>
        <p:nvPicPr>
          <p:cNvPr id="879" name="Google Shape;879;p114"/>
          <p:cNvPicPr preferRelativeResize="0"/>
          <p:nvPr/>
        </p:nvPicPr>
        <p:blipFill rotWithShape="1">
          <a:blip r:embed="rId4">
            <a:alphaModFix/>
          </a:blip>
          <a:srcRect b="0" l="0" r="0" t="0"/>
          <a:stretch/>
        </p:blipFill>
        <p:spPr>
          <a:xfrm>
            <a:off x="571628" y="1278901"/>
            <a:ext cx="2836962" cy="812346"/>
          </a:xfrm>
          <a:prstGeom prst="rect">
            <a:avLst/>
          </a:prstGeom>
          <a:noFill/>
          <a:ln>
            <a:noFill/>
          </a:ln>
        </p:spPr>
      </p:pic>
      <p:sp>
        <p:nvSpPr>
          <p:cNvPr id="880" name="Google Shape;880;p114"/>
          <p:cNvSpPr txBox="1"/>
          <p:nvPr>
            <p:ph idx="1" type="body"/>
          </p:nvPr>
        </p:nvSpPr>
        <p:spPr>
          <a:xfrm>
            <a:off x="628650" y="2013857"/>
            <a:ext cx="2779800" cy="2618700"/>
          </a:xfrm>
          <a:prstGeom prst="rect">
            <a:avLst/>
          </a:prstGeom>
          <a:blipFill rotWithShape="1">
            <a:blip r:embed="rId5">
              <a:alphaModFix/>
            </a:blip>
            <a:stretch>
              <a:fillRect b="0" l="-1809" r="0" t="-86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sp>
        <p:nvSpPr>
          <p:cNvPr id="881" name="Google Shape;881;p114"/>
          <p:cNvSpPr/>
          <p:nvPr/>
        </p:nvSpPr>
        <p:spPr>
          <a:xfrm>
            <a:off x="6524088" y="2355831"/>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114"/>
          <p:cNvCxnSpPr>
            <a:endCxn id="881" idx="4"/>
          </p:cNvCxnSpPr>
          <p:nvPr/>
        </p:nvCxnSpPr>
        <p:spPr>
          <a:xfrm rot="10800000">
            <a:off x="6564138" y="2435931"/>
            <a:ext cx="0" cy="481200"/>
          </a:xfrm>
          <a:prstGeom prst="straightConnector1">
            <a:avLst/>
          </a:prstGeom>
          <a:noFill/>
          <a:ln cap="flat" cmpd="sng" w="28575">
            <a:solidFill>
              <a:srgbClr val="38761D"/>
            </a:solidFill>
            <a:prstDash val="solid"/>
            <a:round/>
            <a:headEnd len="med" w="med" type="none"/>
            <a:tailEnd len="med" w="med" type="none"/>
          </a:ln>
        </p:spPr>
      </p:cxnSp>
      <p:sp>
        <p:nvSpPr>
          <p:cNvPr id="883" name="Google Shape;883;p114"/>
          <p:cNvSpPr txBox="1"/>
          <p:nvPr/>
        </p:nvSpPr>
        <p:spPr>
          <a:xfrm>
            <a:off x="4847400" y="1882725"/>
            <a:ext cx="1829100" cy="11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Country Pork Sandwich </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(48, 1040)</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Actual y = 1040</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Predicted, ŷ = 111.4 + 13.8(48) </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   = 773.8</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e = 1040 - 773.8 = 266.2 </a:t>
            </a:r>
            <a:endParaRPr sz="900">
              <a:latin typeface="Calibri"/>
              <a:ea typeface="Calibri"/>
              <a:cs typeface="Calibri"/>
              <a:sym typeface="Calibri"/>
            </a:endParaRPr>
          </a:p>
        </p:txBody>
      </p:sp>
      <p:sp>
        <p:nvSpPr>
          <p:cNvPr id="884" name="Google Shape;884;p114"/>
          <p:cNvSpPr/>
          <p:nvPr/>
        </p:nvSpPr>
        <p:spPr>
          <a:xfrm>
            <a:off x="6653275" y="2390075"/>
            <a:ext cx="94800" cy="52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85" name="Google Shape;885;p114"/>
          <p:cNvSpPr txBox="1"/>
          <p:nvPr/>
        </p:nvSpPr>
        <p:spPr>
          <a:xfrm>
            <a:off x="6715225" y="2395325"/>
            <a:ext cx="588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266.2</a:t>
            </a:r>
            <a:endParaRPr sz="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0" st="0"/>
                                            </p:txEl>
                                          </p:spTgt>
                                        </p:tgtEl>
                                        <p:attrNameLst>
                                          <p:attrName>style.visibility</p:attrName>
                                        </p:attrNameLst>
                                      </p:cBhvr>
                                      <p:to>
                                        <p:strVal val="visible"/>
                                      </p:to>
                                    </p:set>
                                    <p:animEffect filter="fade" transition="in">
                                      <p:cBhvr>
                                        <p:cTn dur="1000"/>
                                        <p:tgtEl>
                                          <p:spTgt spid="8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1" st="1"/>
                                            </p:txEl>
                                          </p:spTgt>
                                        </p:tgtEl>
                                        <p:attrNameLst>
                                          <p:attrName>style.visibility</p:attrName>
                                        </p:attrNameLst>
                                      </p:cBhvr>
                                      <p:to>
                                        <p:strVal val="visible"/>
                                      </p:to>
                                    </p:set>
                                    <p:animEffect filter="fade" transition="in">
                                      <p:cBhvr>
                                        <p:cTn dur="1000"/>
                                        <p:tgtEl>
                                          <p:spTgt spid="8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2" st="2"/>
                                            </p:txEl>
                                          </p:spTgt>
                                        </p:tgtEl>
                                        <p:attrNameLst>
                                          <p:attrName>style.visibility</p:attrName>
                                        </p:attrNameLst>
                                      </p:cBhvr>
                                      <p:to>
                                        <p:strVal val="visible"/>
                                      </p:to>
                                    </p:set>
                                    <p:animEffect filter="fade" transition="in">
                                      <p:cBhvr>
                                        <p:cTn dur="1000"/>
                                        <p:tgtEl>
                                          <p:spTgt spid="8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3" st="3"/>
                                            </p:txEl>
                                          </p:spTgt>
                                        </p:tgtEl>
                                        <p:attrNameLst>
                                          <p:attrName>style.visibility</p:attrName>
                                        </p:attrNameLst>
                                      </p:cBhvr>
                                      <p:to>
                                        <p:strVal val="visible"/>
                                      </p:to>
                                    </p:set>
                                    <p:animEffect filter="fade" transition="in">
                                      <p:cBhvr>
                                        <p:cTn dur="1000"/>
                                        <p:tgtEl>
                                          <p:spTgt spid="8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4" st="4"/>
                                            </p:txEl>
                                          </p:spTgt>
                                        </p:tgtEl>
                                        <p:attrNameLst>
                                          <p:attrName>style.visibility</p:attrName>
                                        </p:attrNameLst>
                                      </p:cBhvr>
                                      <p:to>
                                        <p:strVal val="visible"/>
                                      </p:to>
                                    </p:set>
                                    <p:animEffect filter="fade" transition="in">
                                      <p:cBhvr>
                                        <p:cTn dur="1000"/>
                                        <p:tgtEl>
                                          <p:spTgt spid="8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5" st="5"/>
                                            </p:txEl>
                                          </p:spTgt>
                                        </p:tgtEl>
                                        <p:attrNameLst>
                                          <p:attrName>style.visibility</p:attrName>
                                        </p:attrNameLst>
                                      </p:cBhvr>
                                      <p:to>
                                        <p:strVal val="visible"/>
                                      </p:to>
                                    </p:set>
                                    <p:animEffect filter="fade" transition="in">
                                      <p:cBhvr>
                                        <p:cTn dur="1000"/>
                                        <p:tgtEl>
                                          <p:spTgt spid="8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Residuals: How well does it fit?</a:t>
            </a:r>
            <a:endParaRPr/>
          </a:p>
        </p:txBody>
      </p:sp>
      <p:pic>
        <p:nvPicPr>
          <p:cNvPr id="891" name="Google Shape;891;p115"/>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pic>
        <p:nvPicPr>
          <p:cNvPr id="892" name="Google Shape;892;p115"/>
          <p:cNvPicPr preferRelativeResize="0"/>
          <p:nvPr/>
        </p:nvPicPr>
        <p:blipFill rotWithShape="1">
          <a:blip r:embed="rId4">
            <a:alphaModFix/>
          </a:blip>
          <a:srcRect b="0" l="0" r="0" t="0"/>
          <a:stretch/>
        </p:blipFill>
        <p:spPr>
          <a:xfrm>
            <a:off x="571628" y="1278901"/>
            <a:ext cx="2836962" cy="812346"/>
          </a:xfrm>
          <a:prstGeom prst="rect">
            <a:avLst/>
          </a:prstGeom>
          <a:noFill/>
          <a:ln>
            <a:noFill/>
          </a:ln>
        </p:spPr>
      </p:pic>
      <p:sp>
        <p:nvSpPr>
          <p:cNvPr id="893" name="Google Shape;893;p115"/>
          <p:cNvSpPr txBox="1"/>
          <p:nvPr>
            <p:ph idx="1" type="body"/>
          </p:nvPr>
        </p:nvSpPr>
        <p:spPr>
          <a:xfrm>
            <a:off x="628650" y="2013857"/>
            <a:ext cx="2779800" cy="2618700"/>
          </a:xfrm>
          <a:prstGeom prst="rect">
            <a:avLst/>
          </a:prstGeom>
          <a:blipFill rotWithShape="1">
            <a:blip r:embed="rId5">
              <a:alphaModFix/>
            </a:blip>
            <a:stretch>
              <a:fillRect b="0" l="-1809" r="0" t="-86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sp>
        <p:nvSpPr>
          <p:cNvPr id="894" name="Google Shape;894;p115"/>
          <p:cNvSpPr/>
          <p:nvPr/>
        </p:nvSpPr>
        <p:spPr>
          <a:xfrm>
            <a:off x="6233588" y="3336906"/>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115"/>
          <p:cNvCxnSpPr/>
          <p:nvPr/>
        </p:nvCxnSpPr>
        <p:spPr>
          <a:xfrm rot="10800000">
            <a:off x="6274557" y="3078312"/>
            <a:ext cx="0" cy="258600"/>
          </a:xfrm>
          <a:prstGeom prst="straightConnector1">
            <a:avLst/>
          </a:prstGeom>
          <a:noFill/>
          <a:ln cap="flat" cmpd="sng" w="28575">
            <a:solidFill>
              <a:srgbClr val="38761D"/>
            </a:solidFill>
            <a:prstDash val="solid"/>
            <a:round/>
            <a:headEnd len="med" w="med" type="none"/>
            <a:tailEnd len="med" w="med" type="none"/>
          </a:ln>
        </p:spPr>
      </p:cxnSp>
      <p:sp>
        <p:nvSpPr>
          <p:cNvPr id="896" name="Google Shape;896;p115"/>
          <p:cNvSpPr txBox="1"/>
          <p:nvPr/>
        </p:nvSpPr>
        <p:spPr>
          <a:xfrm>
            <a:off x="5201700" y="3454650"/>
            <a:ext cx="1829100" cy="11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Breakfast Bowl</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(42, 540)</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Actual y = 540</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Predicted, ŷ = 111.4 + 13.8(42) </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 691</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e = 540 - 691 = -151 </a:t>
            </a:r>
            <a:endParaRPr sz="900">
              <a:latin typeface="Calibri"/>
              <a:ea typeface="Calibri"/>
              <a:cs typeface="Calibri"/>
              <a:sym typeface="Calibri"/>
            </a:endParaRPr>
          </a:p>
        </p:txBody>
      </p:sp>
      <p:sp>
        <p:nvSpPr>
          <p:cNvPr id="897" name="Google Shape;897;p115"/>
          <p:cNvSpPr/>
          <p:nvPr/>
        </p:nvSpPr>
        <p:spPr>
          <a:xfrm>
            <a:off x="6313700" y="3078300"/>
            <a:ext cx="94800" cy="318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98" name="Google Shape;898;p115"/>
          <p:cNvSpPr txBox="1"/>
          <p:nvPr/>
        </p:nvSpPr>
        <p:spPr>
          <a:xfrm>
            <a:off x="6375650" y="3081468"/>
            <a:ext cx="5886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-151</a:t>
            </a:r>
            <a:endParaRPr sz="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0" st="0"/>
                                            </p:txEl>
                                          </p:spTgt>
                                        </p:tgtEl>
                                        <p:attrNameLst>
                                          <p:attrName>style.visibility</p:attrName>
                                        </p:attrNameLst>
                                      </p:cBhvr>
                                      <p:to>
                                        <p:strVal val="visible"/>
                                      </p:to>
                                    </p:set>
                                    <p:animEffect filter="fade" transition="in">
                                      <p:cBhvr>
                                        <p:cTn dur="1000"/>
                                        <p:tgtEl>
                                          <p:spTgt spid="8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1" st="1"/>
                                            </p:txEl>
                                          </p:spTgt>
                                        </p:tgtEl>
                                        <p:attrNameLst>
                                          <p:attrName>style.visibility</p:attrName>
                                        </p:attrNameLst>
                                      </p:cBhvr>
                                      <p:to>
                                        <p:strVal val="visible"/>
                                      </p:to>
                                    </p:set>
                                    <p:animEffect filter="fade" transition="in">
                                      <p:cBhvr>
                                        <p:cTn dur="1000"/>
                                        <p:tgtEl>
                                          <p:spTgt spid="8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2" st="2"/>
                                            </p:txEl>
                                          </p:spTgt>
                                        </p:tgtEl>
                                        <p:attrNameLst>
                                          <p:attrName>style.visibility</p:attrName>
                                        </p:attrNameLst>
                                      </p:cBhvr>
                                      <p:to>
                                        <p:strVal val="visible"/>
                                      </p:to>
                                    </p:set>
                                    <p:animEffect filter="fade" transition="in">
                                      <p:cBhvr>
                                        <p:cTn dur="1000"/>
                                        <p:tgtEl>
                                          <p:spTgt spid="8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3" st="3"/>
                                            </p:txEl>
                                          </p:spTgt>
                                        </p:tgtEl>
                                        <p:attrNameLst>
                                          <p:attrName>style.visibility</p:attrName>
                                        </p:attrNameLst>
                                      </p:cBhvr>
                                      <p:to>
                                        <p:strVal val="visible"/>
                                      </p:to>
                                    </p:set>
                                    <p:animEffect filter="fade" transition="in">
                                      <p:cBhvr>
                                        <p:cTn dur="1000"/>
                                        <p:tgtEl>
                                          <p:spTgt spid="8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4" st="4"/>
                                            </p:txEl>
                                          </p:spTgt>
                                        </p:tgtEl>
                                        <p:attrNameLst>
                                          <p:attrName>style.visibility</p:attrName>
                                        </p:attrNameLst>
                                      </p:cBhvr>
                                      <p:to>
                                        <p:strVal val="visible"/>
                                      </p:to>
                                    </p:set>
                                    <p:animEffect filter="fade" transition="in">
                                      <p:cBhvr>
                                        <p:cTn dur="1000"/>
                                        <p:tgtEl>
                                          <p:spTgt spid="8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5" st="5"/>
                                            </p:txEl>
                                          </p:spTgt>
                                        </p:tgtEl>
                                        <p:attrNameLst>
                                          <p:attrName>style.visibility</p:attrName>
                                        </p:attrNameLst>
                                      </p:cBhvr>
                                      <p:to>
                                        <p:strVal val="visible"/>
                                      </p:to>
                                    </p:set>
                                    <p:animEffect filter="fade" transition="in">
                                      <p:cBhvr>
                                        <p:cTn dur="1000"/>
                                        <p:tgtEl>
                                          <p:spTgt spid="8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Residuals: How well does it fit?</a:t>
            </a:r>
            <a:endParaRPr/>
          </a:p>
        </p:txBody>
      </p:sp>
      <p:pic>
        <p:nvPicPr>
          <p:cNvPr id="904" name="Google Shape;904;p116"/>
          <p:cNvPicPr preferRelativeResize="0"/>
          <p:nvPr/>
        </p:nvPicPr>
        <p:blipFill rotWithShape="1">
          <a:blip r:embed="rId3">
            <a:alphaModFix/>
          </a:blip>
          <a:srcRect b="0" l="0" r="0" t="0"/>
          <a:stretch/>
        </p:blipFill>
        <p:spPr>
          <a:xfrm>
            <a:off x="3408589" y="1268016"/>
            <a:ext cx="5505450" cy="3705225"/>
          </a:xfrm>
          <a:prstGeom prst="rect">
            <a:avLst/>
          </a:prstGeom>
          <a:noFill/>
          <a:ln>
            <a:noFill/>
          </a:ln>
        </p:spPr>
      </p:pic>
      <p:pic>
        <p:nvPicPr>
          <p:cNvPr id="905" name="Google Shape;905;p116"/>
          <p:cNvPicPr preferRelativeResize="0"/>
          <p:nvPr/>
        </p:nvPicPr>
        <p:blipFill rotWithShape="1">
          <a:blip r:embed="rId4">
            <a:alphaModFix/>
          </a:blip>
          <a:srcRect b="0" l="0" r="0" t="0"/>
          <a:stretch/>
        </p:blipFill>
        <p:spPr>
          <a:xfrm>
            <a:off x="571628" y="1278901"/>
            <a:ext cx="2836962" cy="812346"/>
          </a:xfrm>
          <a:prstGeom prst="rect">
            <a:avLst/>
          </a:prstGeom>
          <a:noFill/>
          <a:ln>
            <a:noFill/>
          </a:ln>
        </p:spPr>
      </p:pic>
      <p:sp>
        <p:nvSpPr>
          <p:cNvPr id="906" name="Google Shape;906;p116"/>
          <p:cNvSpPr txBox="1"/>
          <p:nvPr>
            <p:ph idx="1" type="body"/>
          </p:nvPr>
        </p:nvSpPr>
        <p:spPr>
          <a:xfrm>
            <a:off x="628650" y="2013857"/>
            <a:ext cx="2779800" cy="2618700"/>
          </a:xfrm>
          <a:prstGeom prst="rect">
            <a:avLst/>
          </a:prstGeom>
          <a:blipFill rotWithShape="1">
            <a:blip r:embed="rId5">
              <a:alphaModFix/>
            </a:blip>
            <a:stretch>
              <a:fillRect b="0" l="-1809" r="0" t="-86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a:t> </a:t>
            </a:r>
            <a:endParaRPr/>
          </a:p>
        </p:txBody>
      </p:sp>
      <p:sp>
        <p:nvSpPr>
          <p:cNvPr id="907" name="Google Shape;907;p116"/>
          <p:cNvSpPr/>
          <p:nvPr/>
        </p:nvSpPr>
        <p:spPr>
          <a:xfrm>
            <a:off x="6233588" y="3336906"/>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116"/>
          <p:cNvCxnSpPr/>
          <p:nvPr/>
        </p:nvCxnSpPr>
        <p:spPr>
          <a:xfrm rot="10800000">
            <a:off x="6274557" y="3078312"/>
            <a:ext cx="0" cy="258600"/>
          </a:xfrm>
          <a:prstGeom prst="straightConnector1">
            <a:avLst/>
          </a:prstGeom>
          <a:noFill/>
          <a:ln cap="flat" cmpd="sng" w="28575">
            <a:solidFill>
              <a:srgbClr val="38761D"/>
            </a:solidFill>
            <a:prstDash val="solid"/>
            <a:round/>
            <a:headEnd len="med" w="med" type="none"/>
            <a:tailEnd len="med" w="med" type="none"/>
          </a:ln>
        </p:spPr>
      </p:cxnSp>
      <p:sp>
        <p:nvSpPr>
          <p:cNvPr id="909" name="Google Shape;909;p116"/>
          <p:cNvSpPr txBox="1"/>
          <p:nvPr/>
        </p:nvSpPr>
        <p:spPr>
          <a:xfrm>
            <a:off x="5237525" y="3613300"/>
            <a:ext cx="2982000" cy="7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Breakfast Bowl</a:t>
            </a:r>
            <a:endParaRPr sz="900">
              <a:latin typeface="Calibri"/>
              <a:ea typeface="Calibri"/>
              <a:cs typeface="Calibri"/>
              <a:sym typeface="Calibri"/>
            </a:endParaRPr>
          </a:p>
          <a:p>
            <a:pPr indent="0" lvl="0" marL="0" rtl="0" algn="ctr">
              <a:spcBef>
                <a:spcPts val="0"/>
              </a:spcBef>
              <a:spcAft>
                <a:spcPts val="0"/>
              </a:spcAft>
              <a:buNone/>
            </a:pPr>
            <a:r>
              <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Negative Residual ←→ Below the Line ←</a:t>
            </a:r>
            <a:r>
              <a:rPr lang="en" sz="900">
                <a:latin typeface="Calibri"/>
                <a:ea typeface="Calibri"/>
                <a:cs typeface="Calibri"/>
                <a:sym typeface="Calibri"/>
              </a:rPr>
              <a:t>→ Below average Calories for that amount of Fat</a:t>
            </a:r>
            <a:endParaRPr sz="900">
              <a:latin typeface="Calibri"/>
              <a:ea typeface="Calibri"/>
              <a:cs typeface="Calibri"/>
              <a:sym typeface="Calibri"/>
            </a:endParaRPr>
          </a:p>
        </p:txBody>
      </p:sp>
      <p:sp>
        <p:nvSpPr>
          <p:cNvPr id="910" name="Google Shape;910;p116"/>
          <p:cNvSpPr/>
          <p:nvPr/>
        </p:nvSpPr>
        <p:spPr>
          <a:xfrm>
            <a:off x="6313700" y="3078300"/>
            <a:ext cx="94800" cy="318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911" name="Google Shape;911;p116"/>
          <p:cNvSpPr txBox="1"/>
          <p:nvPr/>
        </p:nvSpPr>
        <p:spPr>
          <a:xfrm>
            <a:off x="6375650" y="3081468"/>
            <a:ext cx="5886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-151</a:t>
            </a:r>
            <a:endParaRPr sz="900">
              <a:latin typeface="Calibri"/>
              <a:ea typeface="Calibri"/>
              <a:cs typeface="Calibri"/>
              <a:sym typeface="Calibri"/>
            </a:endParaRPr>
          </a:p>
        </p:txBody>
      </p:sp>
      <p:sp>
        <p:nvSpPr>
          <p:cNvPr id="912" name="Google Shape;912;p116"/>
          <p:cNvSpPr/>
          <p:nvPr/>
        </p:nvSpPr>
        <p:spPr>
          <a:xfrm>
            <a:off x="6524088" y="2355831"/>
            <a:ext cx="80100" cy="80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 name="Google Shape;913;p116"/>
          <p:cNvCxnSpPr>
            <a:endCxn id="912" idx="4"/>
          </p:cNvCxnSpPr>
          <p:nvPr/>
        </p:nvCxnSpPr>
        <p:spPr>
          <a:xfrm rot="10800000">
            <a:off x="6564138" y="2435931"/>
            <a:ext cx="0" cy="481200"/>
          </a:xfrm>
          <a:prstGeom prst="straightConnector1">
            <a:avLst/>
          </a:prstGeom>
          <a:noFill/>
          <a:ln cap="flat" cmpd="sng" w="28575">
            <a:solidFill>
              <a:srgbClr val="38761D"/>
            </a:solidFill>
            <a:prstDash val="solid"/>
            <a:round/>
            <a:headEnd len="med" w="med" type="none"/>
            <a:tailEnd len="med" w="med" type="none"/>
          </a:ln>
        </p:spPr>
      </p:cxnSp>
      <p:sp>
        <p:nvSpPr>
          <p:cNvPr id="914" name="Google Shape;914;p116"/>
          <p:cNvSpPr/>
          <p:nvPr/>
        </p:nvSpPr>
        <p:spPr>
          <a:xfrm>
            <a:off x="6653275" y="2390075"/>
            <a:ext cx="94800" cy="52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915" name="Google Shape;915;p116"/>
          <p:cNvSpPr txBox="1"/>
          <p:nvPr/>
        </p:nvSpPr>
        <p:spPr>
          <a:xfrm>
            <a:off x="6715225" y="2395325"/>
            <a:ext cx="588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266.2</a:t>
            </a:r>
            <a:endParaRPr sz="900">
              <a:latin typeface="Calibri"/>
              <a:ea typeface="Calibri"/>
              <a:cs typeface="Calibri"/>
              <a:sym typeface="Calibri"/>
            </a:endParaRPr>
          </a:p>
        </p:txBody>
      </p:sp>
      <p:sp>
        <p:nvSpPr>
          <p:cNvPr id="916" name="Google Shape;916;p116"/>
          <p:cNvSpPr txBox="1"/>
          <p:nvPr/>
        </p:nvSpPr>
        <p:spPr>
          <a:xfrm>
            <a:off x="4130925" y="1800425"/>
            <a:ext cx="2982000" cy="7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Country Pork Sandwich</a:t>
            </a:r>
            <a:endParaRPr sz="900">
              <a:latin typeface="Calibri"/>
              <a:ea typeface="Calibri"/>
              <a:cs typeface="Calibri"/>
              <a:sym typeface="Calibri"/>
            </a:endParaRPr>
          </a:p>
          <a:p>
            <a:pPr indent="0" lvl="0" marL="0" rtl="0" algn="ctr">
              <a:spcBef>
                <a:spcPts val="0"/>
              </a:spcBef>
              <a:spcAft>
                <a:spcPts val="0"/>
              </a:spcAft>
              <a:buNone/>
            </a:pPr>
            <a:r>
              <a:t/>
            </a:r>
            <a:endParaRPr sz="900">
              <a:latin typeface="Calibri"/>
              <a:ea typeface="Calibri"/>
              <a:cs typeface="Calibri"/>
              <a:sym typeface="Calibri"/>
            </a:endParaRPr>
          </a:p>
          <a:p>
            <a:pPr indent="0" lvl="0" marL="0" rtl="0" algn="ctr">
              <a:spcBef>
                <a:spcPts val="0"/>
              </a:spcBef>
              <a:spcAft>
                <a:spcPts val="0"/>
              </a:spcAft>
              <a:buNone/>
            </a:pPr>
            <a:r>
              <a:rPr lang="en" sz="900">
                <a:latin typeface="Calibri"/>
                <a:ea typeface="Calibri"/>
                <a:cs typeface="Calibri"/>
                <a:sym typeface="Calibri"/>
              </a:rPr>
              <a:t>Positive Residual ←→ Above the Line ←→ Above average Calories for that amount of Fat</a:t>
            </a:r>
            <a:endParaRPr sz="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Residuals: How well does it fit?</a:t>
            </a:r>
            <a:endParaRPr/>
          </a:p>
        </p:txBody>
      </p:sp>
      <p:sp>
        <p:nvSpPr>
          <p:cNvPr id="922" name="Google Shape;922;p117"/>
          <p:cNvSpPr txBox="1"/>
          <p:nvPr/>
        </p:nvSpPr>
        <p:spPr>
          <a:xfrm>
            <a:off x="685800" y="1197600"/>
            <a:ext cx="20880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What’s the variability of </a:t>
            </a:r>
            <a:r>
              <a:rPr i="1" lang="en">
                <a:latin typeface="Calibri"/>
                <a:ea typeface="Calibri"/>
                <a:cs typeface="Calibri"/>
                <a:sym typeface="Calibri"/>
              </a:rPr>
              <a:t>y</a:t>
            </a:r>
            <a:r>
              <a:rPr lang="en">
                <a:latin typeface="Calibri"/>
                <a:ea typeface="Calibri"/>
                <a:cs typeface="Calibri"/>
                <a:sym typeface="Calibri"/>
              </a:rPr>
              <a:t> (in this case Calories)?</a:t>
            </a:r>
            <a:endParaRPr>
              <a:latin typeface="Calibri"/>
              <a:ea typeface="Calibri"/>
              <a:cs typeface="Calibri"/>
              <a:sym typeface="Calibri"/>
            </a:endParaRPr>
          </a:p>
        </p:txBody>
      </p:sp>
      <p:pic>
        <p:nvPicPr>
          <p:cNvPr id="923" name="Google Shape;923;p117"/>
          <p:cNvPicPr preferRelativeResize="0"/>
          <p:nvPr/>
        </p:nvPicPr>
        <p:blipFill>
          <a:blip r:embed="rId3">
            <a:alphaModFix/>
          </a:blip>
          <a:stretch>
            <a:fillRect/>
          </a:stretch>
        </p:blipFill>
        <p:spPr>
          <a:xfrm>
            <a:off x="2930292" y="1046176"/>
            <a:ext cx="5495157" cy="3945900"/>
          </a:xfrm>
          <a:prstGeom prst="rect">
            <a:avLst/>
          </a:prstGeom>
          <a:noFill/>
          <a:ln>
            <a:noFill/>
          </a:ln>
        </p:spPr>
      </p:pic>
      <p:sp>
        <p:nvSpPr>
          <p:cNvPr id="924" name="Google Shape;924;p117"/>
          <p:cNvSpPr/>
          <p:nvPr/>
        </p:nvSpPr>
        <p:spPr>
          <a:xfrm>
            <a:off x="7432375" y="875550"/>
            <a:ext cx="1046700" cy="405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24"/>
                                        </p:tgtEl>
                                      </p:cBhvr>
                                    </p:animEffect>
                                    <p:set>
                                      <p:cBhvr>
                                        <p:cTn dur="1" fill="hold">
                                          <p:stCondLst>
                                            <p:cond delay="1000"/>
                                          </p:stCondLst>
                                        </p:cTn>
                                        <p:tgtEl>
                                          <p:spTgt spid="9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18"/>
          <p:cNvPicPr preferRelativeResize="0"/>
          <p:nvPr/>
        </p:nvPicPr>
        <p:blipFill>
          <a:blip r:embed="rId3">
            <a:alphaModFix/>
          </a:blip>
          <a:stretch>
            <a:fillRect/>
          </a:stretch>
        </p:blipFill>
        <p:spPr>
          <a:xfrm>
            <a:off x="2873675" y="953050"/>
            <a:ext cx="6000575" cy="4050150"/>
          </a:xfrm>
          <a:prstGeom prst="rect">
            <a:avLst/>
          </a:prstGeom>
          <a:noFill/>
          <a:ln>
            <a:noFill/>
          </a:ln>
        </p:spPr>
      </p:pic>
      <p:sp>
        <p:nvSpPr>
          <p:cNvPr id="930" name="Google Shape;930;p1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 Plot</a:t>
            </a:r>
            <a:endParaRPr/>
          </a:p>
        </p:txBody>
      </p:sp>
      <p:sp>
        <p:nvSpPr>
          <p:cNvPr id="931" name="Google Shape;931;p118"/>
          <p:cNvSpPr txBox="1"/>
          <p:nvPr/>
        </p:nvSpPr>
        <p:spPr>
          <a:xfrm>
            <a:off x="296850" y="1177100"/>
            <a:ext cx="2308200" cy="25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 linear model predicts a specific amount of change in y related to change in x: the slope.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Residuals show the variability that is “left over.”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I.e. The variability not accounted for by the line.</a:t>
            </a:r>
            <a:endParaRPr>
              <a:latin typeface="Calibri"/>
              <a:ea typeface="Calibri"/>
              <a:cs typeface="Calibri"/>
              <a:sym typeface="Calibri"/>
            </a:endParaRPr>
          </a:p>
        </p:txBody>
      </p:sp>
      <p:sp>
        <p:nvSpPr>
          <p:cNvPr id="932" name="Google Shape;932;p118"/>
          <p:cNvSpPr txBox="1"/>
          <p:nvPr/>
        </p:nvSpPr>
        <p:spPr>
          <a:xfrm>
            <a:off x="8157700" y="2836175"/>
            <a:ext cx="8139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Variability in </a:t>
            </a:r>
            <a:r>
              <a:rPr i="1" lang="en" sz="1100">
                <a:latin typeface="Calibri"/>
                <a:ea typeface="Calibri"/>
                <a:cs typeface="Calibri"/>
                <a:sym typeface="Calibri"/>
              </a:rPr>
              <a:t>y</a:t>
            </a:r>
            <a:endParaRPr sz="1100">
              <a:latin typeface="Calibri"/>
              <a:ea typeface="Calibri"/>
              <a:cs typeface="Calibri"/>
              <a:sym typeface="Calibri"/>
            </a:endParaRPr>
          </a:p>
        </p:txBody>
      </p:sp>
      <p:sp>
        <p:nvSpPr>
          <p:cNvPr id="933" name="Google Shape;933;p118"/>
          <p:cNvSpPr txBox="1"/>
          <p:nvPr/>
        </p:nvSpPr>
        <p:spPr>
          <a:xfrm>
            <a:off x="8236700" y="3656750"/>
            <a:ext cx="9372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Variability in </a:t>
            </a:r>
            <a:r>
              <a:rPr i="1" lang="en" sz="1100">
                <a:latin typeface="Calibri"/>
                <a:ea typeface="Calibri"/>
                <a:cs typeface="Calibri"/>
                <a:sym typeface="Calibri"/>
              </a:rPr>
              <a:t>Residuals</a:t>
            </a:r>
            <a:endParaRPr sz="1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0" st="0"/>
                                            </p:txEl>
                                          </p:spTgt>
                                        </p:tgtEl>
                                        <p:attrNameLst>
                                          <p:attrName>style.visibility</p:attrName>
                                        </p:attrNameLst>
                                      </p:cBhvr>
                                      <p:to>
                                        <p:strVal val="visible"/>
                                      </p:to>
                                    </p:set>
                                    <p:animEffect filter="fade" transition="in">
                                      <p:cBhvr>
                                        <p:cTn dur="1000"/>
                                        <p:tgtEl>
                                          <p:spTgt spid="9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1" st="1"/>
                                            </p:txEl>
                                          </p:spTgt>
                                        </p:tgtEl>
                                        <p:attrNameLst>
                                          <p:attrName>style.visibility</p:attrName>
                                        </p:attrNameLst>
                                      </p:cBhvr>
                                      <p:to>
                                        <p:strVal val="visible"/>
                                      </p:to>
                                    </p:set>
                                    <p:animEffect filter="fade" transition="in">
                                      <p:cBhvr>
                                        <p:cTn dur="1000"/>
                                        <p:tgtEl>
                                          <p:spTgt spid="9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2" st="2"/>
                                            </p:txEl>
                                          </p:spTgt>
                                        </p:tgtEl>
                                        <p:attrNameLst>
                                          <p:attrName>style.visibility</p:attrName>
                                        </p:attrNameLst>
                                      </p:cBhvr>
                                      <p:to>
                                        <p:strVal val="visible"/>
                                      </p:to>
                                    </p:set>
                                    <p:animEffect filter="fade" transition="in">
                                      <p:cBhvr>
                                        <p:cTn dur="1000"/>
                                        <p:tgtEl>
                                          <p:spTgt spid="9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3" st="3"/>
                                            </p:txEl>
                                          </p:spTgt>
                                        </p:tgtEl>
                                        <p:attrNameLst>
                                          <p:attrName>style.visibility</p:attrName>
                                        </p:attrNameLst>
                                      </p:cBhvr>
                                      <p:to>
                                        <p:strVal val="visible"/>
                                      </p:to>
                                    </p:set>
                                    <p:animEffect filter="fade" transition="in">
                                      <p:cBhvr>
                                        <p:cTn dur="1000"/>
                                        <p:tgtEl>
                                          <p:spTgt spid="9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4" st="4"/>
                                            </p:txEl>
                                          </p:spTgt>
                                        </p:tgtEl>
                                        <p:attrNameLst>
                                          <p:attrName>style.visibility</p:attrName>
                                        </p:attrNameLst>
                                      </p:cBhvr>
                                      <p:to>
                                        <p:strVal val="visible"/>
                                      </p:to>
                                    </p:set>
                                    <p:animEffect filter="fade" transition="in">
                                      <p:cBhvr>
                                        <p:cTn dur="1000"/>
                                        <p:tgtEl>
                                          <p:spTgt spid="9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5" st="5"/>
                                            </p:txEl>
                                          </p:spTgt>
                                        </p:tgtEl>
                                        <p:attrNameLst>
                                          <p:attrName>style.visibility</p:attrName>
                                        </p:attrNameLst>
                                      </p:cBhvr>
                                      <p:to>
                                        <p:strVal val="visible"/>
                                      </p:to>
                                    </p:set>
                                    <p:animEffect filter="fade" transition="in">
                                      <p:cBhvr>
                                        <p:cTn dur="1000"/>
                                        <p:tgtEl>
                                          <p:spTgt spid="931">
                                            <p:txEl>
                                              <p:pRg end="5" st="5"/>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7" name="Shape 937"/>
        <p:cNvGrpSpPr/>
        <p:nvPr/>
      </p:nvGrpSpPr>
      <p:grpSpPr>
        <a:xfrm>
          <a:off x="0" y="0"/>
          <a:ext cx="0" cy="0"/>
          <a:chOff x="0" y="0"/>
          <a:chExt cx="0" cy="0"/>
        </a:xfrm>
      </p:grpSpPr>
      <p:sp>
        <p:nvSpPr>
          <p:cNvPr id="938" name="Google Shape;938;p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Residual Plot</a:t>
            </a:r>
            <a:endParaRPr/>
          </a:p>
        </p:txBody>
      </p:sp>
      <p:pic>
        <p:nvPicPr>
          <p:cNvPr id="939" name="Google Shape;939;p119"/>
          <p:cNvPicPr preferRelativeResize="0"/>
          <p:nvPr/>
        </p:nvPicPr>
        <p:blipFill rotWithShape="1">
          <a:blip r:embed="rId3">
            <a:alphaModFix/>
          </a:blip>
          <a:srcRect b="0" l="0" r="0" t="0"/>
          <a:stretch/>
        </p:blipFill>
        <p:spPr>
          <a:xfrm>
            <a:off x="3178629" y="1013051"/>
            <a:ext cx="5505450" cy="3705225"/>
          </a:xfrm>
          <a:prstGeom prst="rect">
            <a:avLst/>
          </a:prstGeom>
          <a:noFill/>
          <a:ln>
            <a:noFill/>
          </a:ln>
        </p:spPr>
      </p:pic>
      <p:pic>
        <p:nvPicPr>
          <p:cNvPr id="940" name="Google Shape;940;p119"/>
          <p:cNvPicPr preferRelativeResize="0"/>
          <p:nvPr/>
        </p:nvPicPr>
        <p:blipFill rotWithShape="1">
          <a:blip r:embed="rId4">
            <a:alphaModFix/>
          </a:blip>
          <a:srcRect b="10152" l="18252" r="3580" t="0"/>
          <a:stretch/>
        </p:blipFill>
        <p:spPr>
          <a:xfrm rot="-5400000">
            <a:off x="1558487" y="2155931"/>
            <a:ext cx="2436225" cy="1349800"/>
          </a:xfrm>
          <a:prstGeom prst="rect">
            <a:avLst/>
          </a:prstGeom>
          <a:noFill/>
          <a:ln>
            <a:noFill/>
          </a:ln>
        </p:spPr>
      </p:pic>
      <p:pic>
        <p:nvPicPr>
          <p:cNvPr id="941" name="Google Shape;941;p119"/>
          <p:cNvPicPr preferRelativeResize="0"/>
          <p:nvPr>
            <p:ph idx="1" type="body"/>
          </p:nvPr>
        </p:nvPicPr>
        <p:blipFill rotWithShape="1">
          <a:blip r:embed="rId5">
            <a:alphaModFix/>
          </a:blip>
          <a:srcRect b="6558" l="0" r="0" t="3843"/>
          <a:stretch/>
        </p:blipFill>
        <p:spPr>
          <a:xfrm flipH="1" rot="5400000">
            <a:off x="7300050" y="2677558"/>
            <a:ext cx="1543500" cy="1839600"/>
          </a:xfrm>
          <a:prstGeom prst="rect">
            <a:avLst/>
          </a:prstGeom>
          <a:noFill/>
          <a:ln>
            <a:noFill/>
          </a:ln>
        </p:spPr>
      </p:pic>
      <p:sp>
        <p:nvSpPr>
          <p:cNvPr id="942" name="Google Shape;942;p119"/>
          <p:cNvSpPr txBox="1"/>
          <p:nvPr/>
        </p:nvSpPr>
        <p:spPr>
          <a:xfrm>
            <a:off x="296850" y="1177100"/>
            <a:ext cx="2308200" cy="25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 linear model predicts a specific amount of change in y related to change in x: the slope.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Residuals show the variability that is “left over.”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I.e. The variability not accounted for by the line.</a:t>
            </a:r>
            <a:endParaRPr>
              <a:latin typeface="Calibri"/>
              <a:ea typeface="Calibri"/>
              <a:cs typeface="Calibri"/>
              <a:sym typeface="Calibri"/>
            </a:endParaRPr>
          </a:p>
        </p:txBody>
      </p:sp>
      <p:sp>
        <p:nvSpPr>
          <p:cNvPr id="943" name="Google Shape;943;p119"/>
          <p:cNvSpPr txBox="1"/>
          <p:nvPr/>
        </p:nvSpPr>
        <p:spPr>
          <a:xfrm>
            <a:off x="2528850" y="1973800"/>
            <a:ext cx="8139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Variability in </a:t>
            </a:r>
            <a:r>
              <a:rPr i="1" lang="en" sz="1100">
                <a:latin typeface="Calibri"/>
                <a:ea typeface="Calibri"/>
                <a:cs typeface="Calibri"/>
                <a:sym typeface="Calibri"/>
              </a:rPr>
              <a:t>y</a:t>
            </a:r>
            <a:endParaRPr sz="1100">
              <a:latin typeface="Calibri"/>
              <a:ea typeface="Calibri"/>
              <a:cs typeface="Calibri"/>
              <a:sym typeface="Calibri"/>
            </a:endParaRPr>
          </a:p>
        </p:txBody>
      </p:sp>
      <p:sp>
        <p:nvSpPr>
          <p:cNvPr id="944" name="Google Shape;944;p119"/>
          <p:cNvSpPr txBox="1"/>
          <p:nvPr/>
        </p:nvSpPr>
        <p:spPr>
          <a:xfrm>
            <a:off x="7604700" y="2873425"/>
            <a:ext cx="9372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Variability in </a:t>
            </a:r>
            <a:r>
              <a:rPr i="1" lang="en" sz="1100">
                <a:latin typeface="Calibri"/>
                <a:ea typeface="Calibri"/>
                <a:cs typeface="Calibri"/>
                <a:sym typeface="Calibri"/>
              </a:rPr>
              <a:t>Residuals</a:t>
            </a:r>
            <a:endParaRPr sz="1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animEffect filter="fade" transition="in">
                                      <p:cBhvr>
                                        <p:cTn dur="1000"/>
                                        <p:tgtEl>
                                          <p:spTgt spid="9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animEffect filter="fade" transition="in">
                                      <p:cBhvr>
                                        <p:cTn dur="1000"/>
                                        <p:tgtEl>
                                          <p:spTgt spid="9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animEffect filter="fade" transition="in">
                                      <p:cBhvr>
                                        <p:cTn dur="1000"/>
                                        <p:tgtEl>
                                          <p:spTgt spid="9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animEffect filter="fade" transition="in">
                                      <p:cBhvr>
                                        <p:cTn dur="1000"/>
                                        <p:tgtEl>
                                          <p:spTgt spid="9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animEffect filter="fade" transition="in">
                                      <p:cBhvr>
                                        <p:cTn dur="1000"/>
                                        <p:tgtEl>
                                          <p:spTgt spid="9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5" st="5"/>
                                            </p:txEl>
                                          </p:spTgt>
                                        </p:tgtEl>
                                        <p:attrNameLst>
                                          <p:attrName>style.visibility</p:attrName>
                                        </p:attrNameLst>
                                      </p:cBhvr>
                                      <p:to>
                                        <p:strVal val="visible"/>
                                      </p:to>
                                    </p:set>
                                    <p:animEffect filter="fade" transition="in">
                                      <p:cBhvr>
                                        <p:cTn dur="1000"/>
                                        <p:tgtEl>
                                          <p:spTgt spid="9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Y variability vs. Residual Variability</a:t>
            </a:r>
            <a:endParaRPr/>
          </a:p>
        </p:txBody>
      </p:sp>
      <p:pic>
        <p:nvPicPr>
          <p:cNvPr id="950" name="Google Shape;950;p120"/>
          <p:cNvPicPr preferRelativeResize="0"/>
          <p:nvPr/>
        </p:nvPicPr>
        <p:blipFill rotWithShape="1">
          <a:blip r:embed="rId3">
            <a:alphaModFix/>
          </a:blip>
          <a:srcRect b="0" l="0" r="0" t="0"/>
          <a:stretch/>
        </p:blipFill>
        <p:spPr>
          <a:xfrm>
            <a:off x="-21771" y="1013051"/>
            <a:ext cx="5505450" cy="3705225"/>
          </a:xfrm>
          <a:prstGeom prst="rect">
            <a:avLst/>
          </a:prstGeom>
          <a:noFill/>
          <a:ln>
            <a:noFill/>
          </a:ln>
        </p:spPr>
      </p:pic>
      <p:pic>
        <p:nvPicPr>
          <p:cNvPr id="951" name="Google Shape;951;p120"/>
          <p:cNvPicPr preferRelativeResize="0"/>
          <p:nvPr/>
        </p:nvPicPr>
        <p:blipFill rotWithShape="1">
          <a:blip r:embed="rId4">
            <a:alphaModFix/>
          </a:blip>
          <a:srcRect b="10152" l="18252" r="3580" t="0"/>
          <a:stretch/>
        </p:blipFill>
        <p:spPr>
          <a:xfrm>
            <a:off x="6090557" y="1118506"/>
            <a:ext cx="2416628" cy="1360716"/>
          </a:xfrm>
          <a:prstGeom prst="rect">
            <a:avLst/>
          </a:prstGeom>
          <a:noFill/>
          <a:ln>
            <a:noFill/>
          </a:ln>
        </p:spPr>
      </p:pic>
      <p:pic>
        <p:nvPicPr>
          <p:cNvPr id="952" name="Google Shape;952;p120"/>
          <p:cNvPicPr preferRelativeResize="0"/>
          <p:nvPr>
            <p:ph idx="1" type="body"/>
          </p:nvPr>
        </p:nvPicPr>
        <p:blipFill rotWithShape="1">
          <a:blip r:embed="rId5">
            <a:alphaModFix/>
          </a:blip>
          <a:srcRect b="6558" l="0" r="0" t="3843"/>
          <a:stretch/>
        </p:blipFill>
        <p:spPr>
          <a:xfrm flipH="1">
            <a:off x="5904154" y="2586727"/>
            <a:ext cx="1592100" cy="183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i="1" lang="en"/>
              <a:t>R</a:t>
            </a:r>
            <a:r>
              <a:rPr baseline="30000" i="1" lang="en"/>
              <a:t>2</a:t>
            </a:r>
            <a:r>
              <a:rPr i="1" lang="en"/>
              <a:t> (Coefficient of Determination)</a:t>
            </a:r>
            <a:endParaRPr i="1"/>
          </a:p>
        </p:txBody>
      </p:sp>
      <p:sp>
        <p:nvSpPr>
          <p:cNvPr id="958" name="Google Shape;958;p121"/>
          <p:cNvSpPr txBox="1"/>
          <p:nvPr>
            <p:ph idx="1" type="body"/>
          </p:nvPr>
        </p:nvSpPr>
        <p:spPr>
          <a:xfrm>
            <a:off x="628800" y="1216825"/>
            <a:ext cx="7886700" cy="35508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The strength of the fit of a linear model is most commonly evaluated using </a:t>
            </a:r>
            <a:r>
              <a:rPr i="1" lang="en">
                <a:solidFill>
                  <a:srgbClr val="0000FF"/>
                </a:solidFill>
              </a:rPr>
              <a:t>R</a:t>
            </a:r>
            <a:r>
              <a:rPr baseline="30000" i="1" lang="en">
                <a:solidFill>
                  <a:srgbClr val="0000FF"/>
                </a:solidFill>
              </a:rPr>
              <a:t>2</a:t>
            </a:r>
            <a:r>
              <a:rPr lang="en"/>
              <a:t>. </a:t>
            </a:r>
            <a:endParaRPr/>
          </a:p>
          <a:p>
            <a:pPr indent="-361950" lvl="0" marL="457200" rtl="0" algn="l">
              <a:spcBef>
                <a:spcPts val="0"/>
              </a:spcBef>
              <a:spcAft>
                <a:spcPts val="0"/>
              </a:spcAft>
              <a:buSzPts val="2100"/>
              <a:buChar char="●"/>
            </a:pPr>
            <a:r>
              <a:rPr i="1" lang="en">
                <a:solidFill>
                  <a:srgbClr val="0000FF"/>
                </a:solidFill>
              </a:rPr>
              <a:t>R</a:t>
            </a:r>
            <a:r>
              <a:rPr baseline="30000" i="1" lang="en">
                <a:solidFill>
                  <a:srgbClr val="0000FF"/>
                </a:solidFill>
              </a:rPr>
              <a:t>2</a:t>
            </a:r>
            <a:r>
              <a:rPr lang="en"/>
              <a:t> is the square of the Pearson correlation coefficient, </a:t>
            </a:r>
            <a:r>
              <a:rPr i="1" lang="en">
                <a:solidFill>
                  <a:srgbClr val="0000FF"/>
                </a:solidFill>
              </a:rPr>
              <a:t>r</a:t>
            </a:r>
            <a:r>
              <a:rPr lang="en"/>
              <a:t>.</a:t>
            </a:r>
            <a:endParaRPr/>
          </a:p>
          <a:p>
            <a:pPr indent="-361950" lvl="1" marL="914400" rtl="0" algn="l">
              <a:spcBef>
                <a:spcPts val="0"/>
              </a:spcBef>
              <a:spcAft>
                <a:spcPts val="0"/>
              </a:spcAft>
              <a:buSzPts val="2100"/>
              <a:buChar char="○"/>
            </a:pPr>
            <a:r>
              <a:rPr lang="en" sz="2100"/>
              <a:t>Always between 0 and 1, i.e. 0 ≤ </a:t>
            </a:r>
            <a:r>
              <a:rPr i="1" lang="en" sz="2100">
                <a:solidFill>
                  <a:srgbClr val="0000FF"/>
                </a:solidFill>
              </a:rPr>
              <a:t>R</a:t>
            </a:r>
            <a:r>
              <a:rPr baseline="30000" i="1" lang="en" sz="2100">
                <a:solidFill>
                  <a:srgbClr val="0000FF"/>
                </a:solidFill>
              </a:rPr>
              <a:t>2 </a:t>
            </a:r>
            <a:r>
              <a:rPr lang="en" sz="2100"/>
              <a:t>≤ 1</a:t>
            </a:r>
            <a:endParaRPr sz="2100"/>
          </a:p>
          <a:p>
            <a:pPr indent="-361950" lvl="0" marL="457200" rtl="0" algn="l">
              <a:spcBef>
                <a:spcPts val="0"/>
              </a:spcBef>
              <a:spcAft>
                <a:spcPts val="0"/>
              </a:spcAft>
              <a:buSzPts val="2100"/>
              <a:buChar char="●"/>
            </a:pPr>
            <a:r>
              <a:rPr lang="en"/>
              <a:t>Interpretation:</a:t>
            </a:r>
            <a:endParaRPr/>
          </a:p>
          <a:p>
            <a:pPr indent="-317500" lvl="1" marL="914400" rtl="0" algn="l">
              <a:spcBef>
                <a:spcPts val="0"/>
              </a:spcBef>
              <a:spcAft>
                <a:spcPts val="0"/>
              </a:spcAft>
              <a:buSzPts val="1400"/>
              <a:buChar char="○"/>
            </a:pPr>
            <a:r>
              <a:rPr lang="en"/>
              <a:t> Measures the amount (percent) of variability in </a:t>
            </a:r>
            <a:r>
              <a:rPr i="1" lang="en"/>
              <a:t>y</a:t>
            </a:r>
            <a:r>
              <a:rPr lang="en"/>
              <a:t> (the response) that is </a:t>
            </a:r>
            <a:r>
              <a:rPr i="1" lang="en">
                <a:solidFill>
                  <a:srgbClr val="FF0000"/>
                </a:solidFill>
              </a:rPr>
              <a:t>explained</a:t>
            </a:r>
            <a:r>
              <a:rPr lang="en"/>
              <a:t> by the model (or by </a:t>
            </a:r>
            <a:r>
              <a:rPr i="1" lang="en"/>
              <a:t>x</a:t>
            </a:r>
            <a:r>
              <a:rPr lang="en"/>
              <a:t>, the explanatory variable).</a:t>
            </a:r>
            <a:endParaRPr/>
          </a:p>
          <a:p>
            <a:pPr indent="0" lvl="0" marL="9144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1C4587"/>
      </a:dk1>
      <a:lt1>
        <a:srgbClr val="FFFFFF"/>
      </a:lt1>
      <a:dk2>
        <a:srgbClr val="434343"/>
      </a:dk2>
      <a:lt2>
        <a:srgbClr val="BFC7CA"/>
      </a:lt2>
      <a:accent1>
        <a:srgbClr val="1E2D31"/>
      </a:accent1>
      <a:accent2>
        <a:srgbClr val="273C42"/>
      </a:accent2>
      <a:accent3>
        <a:srgbClr val="6FA8DC"/>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